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68" roundtripDataSignature="AMtx7mgp/UHLWjn9zAPlUptIEAombuAX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8" Type="http://customschemas.google.com/relationships/presentationmetadata" Target="metadata"/><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8" name="Google Shape;88;p1: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b967b53ff2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g2b967b53ff2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b967b53ff2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2b967b53ff2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b967b53ff2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2b967b53ff2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b967b53ff2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b967b53ff2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2b967b53ff2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b967b53ff2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b967b53ff2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g2b967b53ff2_0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b967b53ff2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b967b53ff2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2b967b53ff2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b967b53ff2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2b967b53ff2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967b53ff2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2b967b53ff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b967b53ff2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g2b967b53ff2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b967b53ff2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b967b53ff2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2b967b53ff2_0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b967b53ff2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2b967b53ff2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b967b53ff2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g2b967b53ff2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b967b53ff2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b967b53ff2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g2b967b53ff2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b967b53ff2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2b967b53ff2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b967b53ff2_0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g2b967b53ff2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b967b53ff2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g2b967b53ff2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b967b53ff2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2b967b53ff2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b967b53ff2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g2b967b53ff2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b967b53ff2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2b967b53ff2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b967b53ff2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g2b967b53ff2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b967b53ff2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g2b967b53ff2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b967b53ff2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g2b967b53ff2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b967b53ff2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g2b967b53ff2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b967b53ff2_0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g2b967b53ff2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b967b53ff2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g2b967b53ff2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967b53ff2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g2b967b53ff2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b967b53ff2_0_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g2b967b53ff2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b967b53ff2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g2b967b53ff2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b967b53ff2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g2b967b53ff2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b967b53ff2_0_3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g2b967b53ff2_0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967b53ff2_0_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2b967b53ff2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b967b53ff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g2b967b53ff2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b901f6edff_0_4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 name="Google Shape;1250;g2b901f6edff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bb161079a6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g2bb161079a6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bb161079a6_3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g2bb161079a6_3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bb161079a6_3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g2bb161079a6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bb161079a6_3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g2bb161079a6_3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bb161079a6_3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g2bb161079a6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bb161079a6_3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2bb161079a6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bb161079a6_3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g2bb161079a6_3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b161079a6_3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bb161079a6_3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g2bb161079a6_3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bb161079a6_3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bb161079a6_3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g2bb161079a6_3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bb161079a6_3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bb161079a6_3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2bb161079a6_3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bb161079a6_3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bb161079a6_3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g2bb161079a6_3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bb161079a6_3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bb161079a6_3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g2bb161079a6_3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bb161079a6_3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bb161079a6_3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g2bb161079a6_3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b161079a6_3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b161079a6_3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g2bb161079a6_3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bb161079a6_3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bb161079a6_3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g2bb161079a6_3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bb161079a6_3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bb161079a6_3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g2bb161079a6_3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bb161079a6_3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bb161079a6_3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4" name="Google Shape;1394;g2bb161079a6_3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bb161079a6_3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bb161079a6_3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g2bb161079a6_3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bb161079a6_3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bb161079a6_3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g2bb161079a6_3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bb161079a6_3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bb161079a6_3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g2bb161079a6_3_1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bb161079a6_3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2bb161079a6_3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bb161079a6_3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g2bb161079a6_3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bb161079a6_3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g2bb161079a6_3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bb161079a6_3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g2bb161079a6_3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b161079a6_3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2bb161079a6_3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bb161079a6_3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g2bb161079a6_3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bb161079a6_3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g2bb161079a6_3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bb161079a6_3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g2bb161079a6_3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9" name="Google Shape;148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019bc57d1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f019bc57d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019bc57d1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f019bc57d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019bc57d1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1f019bc57d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019bc57d1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1f019bc57d1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019bc57d1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f019bc57d1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019bc57d1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f019bc57d1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019bc57d1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04" name="Google Shape;304;g1f019bc57d1_0_53: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a:ea typeface="Times"/>
              <a:cs typeface="Times"/>
              <a:sym typeface="Time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019bc57d1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1f019bc57d1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019bc57d1_0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1f019bc57d1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019bc57d1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1f019bc57d1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019bc57d1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1f019bc57d1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019bc57d1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1f019bc57d1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019bc57d1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1f019bc57d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019bc57d1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1f019bc57d1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019bc57d1_0_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1f019bc57d1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019bc57d1_0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f019bc57d1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019bc57d1_0_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1f019bc57d1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019bc57d1_0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1f019bc57d1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019bc57d1_0_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1f019bc57d1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f019bc57d1_0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f019bc57d1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19bc57d1_0_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1f019bc57d1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019bc57d1_0_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1f019bc57d1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f019bc57d1_0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1f019bc57d1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f019bc57d1_0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1f019bc57d1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f019bc57d1_0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1f019bc57d1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019bc57d1_0_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g1f019bc57d1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f019bc57d1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1f019bc57d1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019bc57d1_0_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1f019bc57d1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f019bc57d1_0_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1f019bc57d1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019bc57d1_0_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1f019bc57d1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f019bc57d1_0_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1f019bc57d1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f019bc57d1_0_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1f019bc57d1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019bc57d1_0_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1f019bc57d1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f019bc57d1_0_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1f019bc57d1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f019bc57d1_0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1f019bc57d1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019bc57d1_0_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g1f019bc57d1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f019bc57d1_0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1f019bc57d1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f019bc57d1_0_2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g1f019bc57d1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019bc57d1_0_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1f019bc57d1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7a91e319a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b7a91e319a_2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2b7a91e319a_2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f019bc57d1_0_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g1f019bc57d1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f019bc57d1_0_4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1f019bc57d1_0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f019bc57d1_0_4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1f019bc57d1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f019bc57d1_0_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1f019bc57d1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f019bc57d1_0_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g1f019bc57d1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f019bc57d1_0_4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g1f019bc57d1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f019bc57d1_0_4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1f019bc57d1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f019bc57d1_0_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1f019bc57d1_0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f019bc57d1_0_4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1f019bc57d1_0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f019bc57d1_0_4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1f019bc57d1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f019bc57d1_0_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g1f019bc57d1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f019bc57d1_0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1f019bc57d1_0_4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g1f019bc57d1_0_4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784ba761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2b784ba761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g2b784ba761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f019bc57d1_0_4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g1f019bc57d1_0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f019bc57d1_0_5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f019bc57d1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f019bc57d1_0_5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g1f019bc57d1_0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f019bc57d1_0_5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1f019bc57d1_0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f019bc57d1_0_5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g1f019bc57d1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f019bc57d1_0_5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1f019bc57d1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f019bc57d1_0_5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g1f019bc57d1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f019bc57d1_0_5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1f019bc57d1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f019bc57d1_0_5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4" name="Google Shape;794;g1f019bc57d1_0_5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f019bc57d1_0_5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g1f019bc57d1_0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f019bc57d1_0_5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g1f019bc57d1_0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f019bc57d1_0_5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g1f019bc57d1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b967b53f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b967b53ff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g2b967b53ff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b967b53ff2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b967b53ff2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2b967b53ff2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b967b53ff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b967b53ff2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2b967b53ff2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967b53ff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b967b53ff2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2b967b53ff2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b967b53ff2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b967b53ff2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2b967b53ff2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967b53ff2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b967b53ff2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2b967b53ff2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b967b53ff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b967b53ff2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2b967b53ff2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b967b53ff2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2b967b53ff2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46"/>
          <p:cNvSpPr txBox="1"/>
          <p:nvPr>
            <p:ph type="ctrTitle"/>
          </p:nvPr>
        </p:nvSpPr>
        <p:spPr>
          <a:xfrm>
            <a:off x="914400" y="1887468"/>
            <a:ext cx="7315200" cy="194626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6"/>
          <p:cNvSpPr txBox="1"/>
          <p:nvPr>
            <p:ph idx="1" type="subTitle"/>
          </p:nvPr>
        </p:nvSpPr>
        <p:spPr>
          <a:xfrm>
            <a:off x="914400" y="3874898"/>
            <a:ext cx="7315200" cy="85847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SzPts val="2200"/>
              <a:buNone/>
              <a:defRPr sz="2200">
                <a:solidFill>
                  <a:schemeClr val="lt1"/>
                </a:solidFill>
              </a:defRPr>
            </a:lvl1pPr>
            <a:lvl2pPr lvl="1" algn="ctr">
              <a:lnSpc>
                <a:spcPct val="100000"/>
              </a:lnSpc>
              <a:spcBef>
                <a:spcPts val="360"/>
              </a:spcBef>
              <a:spcAft>
                <a:spcPts val="0"/>
              </a:spcAft>
              <a:buSzPts val="1800"/>
              <a:buNone/>
              <a:defRPr>
                <a:solidFill>
                  <a:schemeClr val="lt1"/>
                </a:solidFill>
              </a:defRPr>
            </a:lvl2pPr>
            <a:lvl3pPr lvl="2" algn="ctr">
              <a:lnSpc>
                <a:spcPct val="100000"/>
              </a:lnSpc>
              <a:spcBef>
                <a:spcPts val="320"/>
              </a:spcBef>
              <a:spcAft>
                <a:spcPts val="0"/>
              </a:spcAft>
              <a:buSzPts val="1600"/>
              <a:buNone/>
              <a:defRPr>
                <a:solidFill>
                  <a:schemeClr val="lt1"/>
                </a:solidFill>
              </a:defRPr>
            </a:lvl3pPr>
            <a:lvl4pPr lvl="3" algn="ctr">
              <a:lnSpc>
                <a:spcPct val="100000"/>
              </a:lnSpc>
              <a:spcBef>
                <a:spcPts val="280"/>
              </a:spcBef>
              <a:spcAft>
                <a:spcPts val="0"/>
              </a:spcAft>
              <a:buSzPts val="1400"/>
              <a:buNone/>
              <a:defRPr>
                <a:solidFill>
                  <a:schemeClr val="lt1"/>
                </a:solidFill>
              </a:defRPr>
            </a:lvl4pPr>
            <a:lvl5pPr lvl="4" algn="ctr">
              <a:lnSpc>
                <a:spcPct val="100000"/>
              </a:lnSpc>
              <a:spcBef>
                <a:spcPts val="280"/>
              </a:spcBef>
              <a:spcAft>
                <a:spcPts val="0"/>
              </a:spcAft>
              <a:buSzPts val="1400"/>
              <a:buNone/>
              <a:defRPr>
                <a:solidFill>
                  <a:schemeClr val="lt1"/>
                </a:solidFill>
              </a:defRPr>
            </a:lvl5pPr>
            <a:lvl6pPr lvl="5" algn="ctr">
              <a:lnSpc>
                <a:spcPct val="100000"/>
              </a:lnSpc>
              <a:spcBef>
                <a:spcPts val="280"/>
              </a:spcBef>
              <a:spcAft>
                <a:spcPts val="0"/>
              </a:spcAft>
              <a:buSzPts val="1400"/>
              <a:buNone/>
              <a:defRPr>
                <a:solidFill>
                  <a:schemeClr val="lt1"/>
                </a:solidFill>
              </a:defRPr>
            </a:lvl6pPr>
            <a:lvl7pPr lvl="6" algn="ctr">
              <a:lnSpc>
                <a:spcPct val="100000"/>
              </a:lnSpc>
              <a:spcBef>
                <a:spcPts val="280"/>
              </a:spcBef>
              <a:spcAft>
                <a:spcPts val="0"/>
              </a:spcAft>
              <a:buSzPts val="1400"/>
              <a:buNone/>
              <a:defRPr>
                <a:solidFill>
                  <a:schemeClr val="lt1"/>
                </a:solidFill>
              </a:defRPr>
            </a:lvl7pPr>
            <a:lvl8pPr lvl="7" algn="ctr">
              <a:lnSpc>
                <a:spcPct val="100000"/>
              </a:lnSpc>
              <a:spcBef>
                <a:spcPts val="280"/>
              </a:spcBef>
              <a:spcAft>
                <a:spcPts val="0"/>
              </a:spcAft>
              <a:buSzPts val="1400"/>
              <a:buNone/>
              <a:defRPr>
                <a:solidFill>
                  <a:schemeClr val="lt1"/>
                </a:solidFill>
              </a:defRPr>
            </a:lvl8pPr>
            <a:lvl9pPr lvl="8" algn="ctr">
              <a:lnSpc>
                <a:spcPct val="100000"/>
              </a:lnSpc>
              <a:spcBef>
                <a:spcPts val="280"/>
              </a:spcBef>
              <a:spcAft>
                <a:spcPts val="0"/>
              </a:spcAft>
              <a:buSzPts val="1400"/>
              <a:buNone/>
              <a:defRPr>
                <a:solidFill>
                  <a:schemeClr val="lt1"/>
                </a:solidFill>
              </a:defRPr>
            </a:lvl9pPr>
          </a:lstStyle>
          <a:p/>
        </p:txBody>
      </p:sp>
      <p:sp>
        <p:nvSpPr>
          <p:cNvPr id="20" name="Google Shape;20;p46"/>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6"/>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2" name="Google Shape;22;p46"/>
          <p:cNvSpPr txBox="1"/>
          <p:nvPr>
            <p:ph idx="11" type="ftr"/>
          </p:nvPr>
        </p:nvSpPr>
        <p:spPr>
          <a:xfrm>
            <a:off x="5638800" y="4781550"/>
            <a:ext cx="2246489" cy="225920"/>
          </a:xfrm>
          <a:prstGeom prst="rect">
            <a:avLst/>
          </a:prstGeom>
          <a:noFill/>
          <a:ln>
            <a:noFill/>
          </a:ln>
        </p:spPr>
        <p:txBody>
          <a:bodyPr anchorCtr="0" anchor="t" bIns="45700" lIns="91425" spcFirstLastPara="1" rIns="91425" wrap="square" tIns="0">
            <a:noAutofit/>
          </a:bodyPr>
          <a:lstStyle>
            <a:lvl1pPr lvl="0" algn="ctr">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55"/>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5"/>
          <p:cNvSpPr txBox="1"/>
          <p:nvPr>
            <p:ph idx="1" type="body"/>
          </p:nvPr>
        </p:nvSpPr>
        <p:spPr>
          <a:xfrm rot="5400000">
            <a:off x="3244678" y="-252903"/>
            <a:ext cx="2654645"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55"/>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5"/>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5"/>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56"/>
          <p:cNvSpPr txBox="1"/>
          <p:nvPr>
            <p:ph type="title"/>
          </p:nvPr>
        </p:nvSpPr>
        <p:spPr>
          <a:xfrm rot="5400000">
            <a:off x="5312980" y="2305453"/>
            <a:ext cx="3363341" cy="149249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6"/>
          <p:cNvSpPr txBox="1"/>
          <p:nvPr>
            <p:ph idx="1" type="body"/>
          </p:nvPr>
        </p:nvSpPr>
        <p:spPr>
          <a:xfrm rot="5400000">
            <a:off x="1793591" y="430965"/>
            <a:ext cx="3363341" cy="52414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 name="Google Shape;83;p56"/>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6"/>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6"/>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7"/>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7"/>
          <p:cNvSpPr txBox="1"/>
          <p:nvPr>
            <p:ph idx="1" type="body"/>
          </p:nvPr>
        </p:nvSpPr>
        <p:spPr>
          <a:xfrm>
            <a:off x="914400" y="2077375"/>
            <a:ext cx="7315200" cy="265464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6" name="Google Shape;26;p47"/>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7"/>
          <p:cNvSpPr txBox="1"/>
          <p:nvPr>
            <p:ph idx="11" type="ftr"/>
          </p:nvPr>
        </p:nvSpPr>
        <p:spPr>
          <a:xfrm>
            <a:off x="6477000" y="4781550"/>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7"/>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8"/>
          <p:cNvSpPr txBox="1"/>
          <p:nvPr>
            <p:ph type="title"/>
          </p:nvPr>
        </p:nvSpPr>
        <p:spPr>
          <a:xfrm>
            <a:off x="914400" y="3763179"/>
            <a:ext cx="7315200" cy="97019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2"/>
              </a:buClr>
              <a:buSzPts val="4000"/>
              <a:buFont typeface="Calibri"/>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8"/>
          <p:cNvSpPr txBox="1"/>
          <p:nvPr>
            <p:ph idx="1" type="body"/>
          </p:nvPr>
        </p:nvSpPr>
        <p:spPr>
          <a:xfrm>
            <a:off x="914400" y="2898823"/>
            <a:ext cx="7315200" cy="823829"/>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360"/>
              </a:spcBef>
              <a:spcAft>
                <a:spcPts val="0"/>
              </a:spcAft>
              <a:buSzPts val="1800"/>
              <a:buNone/>
              <a:defRPr sz="1800">
                <a:solidFill>
                  <a:schemeClr val="lt1"/>
                </a:solidFill>
              </a:defRPr>
            </a:lvl2pPr>
            <a:lvl3pPr indent="-228600" lvl="2" marL="1371600" algn="l">
              <a:lnSpc>
                <a:spcPct val="100000"/>
              </a:lnSpc>
              <a:spcBef>
                <a:spcPts val="320"/>
              </a:spcBef>
              <a:spcAft>
                <a:spcPts val="0"/>
              </a:spcAft>
              <a:buSzPts val="1600"/>
              <a:buNone/>
              <a:defRPr sz="1600">
                <a:solidFill>
                  <a:schemeClr val="lt1"/>
                </a:solidFill>
              </a:defRPr>
            </a:lvl3pPr>
            <a:lvl4pPr indent="-228600" lvl="3" marL="1828800" algn="l">
              <a:lnSpc>
                <a:spcPct val="100000"/>
              </a:lnSpc>
              <a:spcBef>
                <a:spcPts val="280"/>
              </a:spcBef>
              <a:spcAft>
                <a:spcPts val="0"/>
              </a:spcAft>
              <a:buSzPts val="1400"/>
              <a:buNone/>
              <a:defRPr sz="1400">
                <a:solidFill>
                  <a:schemeClr val="lt1"/>
                </a:solidFill>
              </a:defRPr>
            </a:lvl4pPr>
            <a:lvl5pPr indent="-228600" lvl="4" marL="2286000" algn="l">
              <a:lnSpc>
                <a:spcPct val="100000"/>
              </a:lnSpc>
              <a:spcBef>
                <a:spcPts val="280"/>
              </a:spcBef>
              <a:spcAft>
                <a:spcPts val="0"/>
              </a:spcAft>
              <a:buSzPts val="1400"/>
              <a:buNone/>
              <a:defRPr sz="1400">
                <a:solidFill>
                  <a:schemeClr val="lt1"/>
                </a:solidFill>
              </a:defRPr>
            </a:lvl5pPr>
            <a:lvl6pPr indent="-228600" lvl="5" marL="2743200" algn="l">
              <a:lnSpc>
                <a:spcPct val="100000"/>
              </a:lnSpc>
              <a:spcBef>
                <a:spcPts val="280"/>
              </a:spcBef>
              <a:spcAft>
                <a:spcPts val="0"/>
              </a:spcAft>
              <a:buSzPts val="1400"/>
              <a:buNone/>
              <a:defRPr sz="1400">
                <a:solidFill>
                  <a:schemeClr val="lt1"/>
                </a:solidFill>
              </a:defRPr>
            </a:lvl6pPr>
            <a:lvl7pPr indent="-228600" lvl="6" marL="3200400" algn="l">
              <a:lnSpc>
                <a:spcPct val="100000"/>
              </a:lnSpc>
              <a:spcBef>
                <a:spcPts val="280"/>
              </a:spcBef>
              <a:spcAft>
                <a:spcPts val="0"/>
              </a:spcAft>
              <a:buSzPts val="1400"/>
              <a:buNone/>
              <a:defRPr sz="1400">
                <a:solidFill>
                  <a:schemeClr val="lt1"/>
                </a:solidFill>
              </a:defRPr>
            </a:lvl7pPr>
            <a:lvl8pPr indent="-228600" lvl="7" marL="3657600" algn="l">
              <a:lnSpc>
                <a:spcPct val="100000"/>
              </a:lnSpc>
              <a:spcBef>
                <a:spcPts val="280"/>
              </a:spcBef>
              <a:spcAft>
                <a:spcPts val="0"/>
              </a:spcAft>
              <a:buSzPts val="1400"/>
              <a:buNone/>
              <a:defRPr sz="1400">
                <a:solidFill>
                  <a:schemeClr val="lt1"/>
                </a:solidFill>
              </a:defRPr>
            </a:lvl8pPr>
            <a:lvl9pPr indent="-228600" lvl="8" marL="4114800" algn="l">
              <a:lnSpc>
                <a:spcPct val="100000"/>
              </a:lnSpc>
              <a:spcBef>
                <a:spcPts val="280"/>
              </a:spcBef>
              <a:spcAft>
                <a:spcPts val="0"/>
              </a:spcAft>
              <a:buSzPts val="1400"/>
              <a:buNone/>
              <a:defRPr sz="1400">
                <a:solidFill>
                  <a:schemeClr val="lt1"/>
                </a:solidFill>
              </a:defRPr>
            </a:lvl9pPr>
          </a:lstStyle>
          <a:p/>
        </p:txBody>
      </p:sp>
      <p:sp>
        <p:nvSpPr>
          <p:cNvPr id="32" name="Google Shape;32;p48"/>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8"/>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8"/>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9"/>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9"/>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9"/>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39" name="Google Shape;39;p49"/>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9"/>
          <p:cNvSpPr txBox="1"/>
          <p:nvPr>
            <p:ph idx="1" type="body"/>
          </p:nvPr>
        </p:nvSpPr>
        <p:spPr>
          <a:xfrm>
            <a:off x="914400" y="2057400"/>
            <a:ext cx="3566160" cy="269519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1" name="Google Shape;41;p49"/>
          <p:cNvSpPr txBox="1"/>
          <p:nvPr>
            <p:ph idx="2" type="body"/>
          </p:nvPr>
        </p:nvSpPr>
        <p:spPr>
          <a:xfrm>
            <a:off x="4681728" y="2057401"/>
            <a:ext cx="3566160" cy="269676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50"/>
          <p:cNvSpPr txBox="1"/>
          <p:nvPr>
            <p:ph idx="1" type="body"/>
          </p:nvPr>
        </p:nvSpPr>
        <p:spPr>
          <a:xfrm>
            <a:off x="1116348" y="2057400"/>
            <a:ext cx="3364992" cy="46634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2000"/>
              <a:buNone/>
              <a:defRPr b="1" sz="2000">
                <a:solidFill>
                  <a:schemeClr val="lt2"/>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4" name="Google Shape;44;p50"/>
          <p:cNvSpPr txBox="1"/>
          <p:nvPr>
            <p:ph idx="2" type="body"/>
          </p:nvPr>
        </p:nvSpPr>
        <p:spPr>
          <a:xfrm>
            <a:off x="4885144" y="2057400"/>
            <a:ext cx="3362062" cy="46634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2000"/>
              <a:buNone/>
              <a:defRPr b="1" sz="2000">
                <a:solidFill>
                  <a:schemeClr val="lt2"/>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5" name="Google Shape;45;p50"/>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0"/>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0"/>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8" name="Google Shape;48;p50"/>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0"/>
          <p:cNvSpPr txBox="1"/>
          <p:nvPr>
            <p:ph idx="3" type="body"/>
          </p:nvPr>
        </p:nvSpPr>
        <p:spPr>
          <a:xfrm>
            <a:off x="914400" y="2537460"/>
            <a:ext cx="3566160" cy="221513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0" name="Google Shape;50;p50"/>
          <p:cNvSpPr txBox="1"/>
          <p:nvPr>
            <p:ph idx="4" type="body"/>
          </p:nvPr>
        </p:nvSpPr>
        <p:spPr>
          <a:xfrm>
            <a:off x="4681727" y="2537460"/>
            <a:ext cx="3566160" cy="221513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51"/>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1"/>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1"/>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1"/>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52"/>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2"/>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2"/>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53"/>
          <p:cNvSpPr txBox="1"/>
          <p:nvPr>
            <p:ph type="title"/>
          </p:nvPr>
        </p:nvSpPr>
        <p:spPr>
          <a:xfrm>
            <a:off x="914400" y="1369022"/>
            <a:ext cx="2950936" cy="162976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800"/>
              <a:buFont typeface="Calibri"/>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3"/>
          <p:cNvSpPr txBox="1"/>
          <p:nvPr>
            <p:ph idx="1" type="body"/>
          </p:nvPr>
        </p:nvSpPr>
        <p:spPr>
          <a:xfrm>
            <a:off x="4021752" y="1370032"/>
            <a:ext cx="4207848" cy="3357461"/>
          </a:xfrm>
          <a:prstGeom prst="rect">
            <a:avLst/>
          </a:prstGeom>
          <a:noFill/>
          <a:ln>
            <a:noFill/>
          </a:ln>
        </p:spPr>
        <p:txBody>
          <a:bodyPr anchorCtr="0" anchor="ctr"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3" name="Google Shape;63;p53"/>
          <p:cNvSpPr txBox="1"/>
          <p:nvPr>
            <p:ph idx="2" type="body"/>
          </p:nvPr>
        </p:nvSpPr>
        <p:spPr>
          <a:xfrm>
            <a:off x="914400" y="3045822"/>
            <a:ext cx="2950936" cy="16840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4" name="Google Shape;64;p53"/>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3"/>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3"/>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54"/>
          <p:cNvSpPr txBox="1"/>
          <p:nvPr>
            <p:ph type="title"/>
          </p:nvPr>
        </p:nvSpPr>
        <p:spPr>
          <a:xfrm>
            <a:off x="914400" y="1371600"/>
            <a:ext cx="2953512" cy="16322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800"/>
              <a:buFont typeface="Calibri"/>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4"/>
          <p:cNvSpPr/>
          <p:nvPr>
            <p:ph idx="2" type="pic"/>
          </p:nvPr>
        </p:nvSpPr>
        <p:spPr>
          <a:xfrm>
            <a:off x="4191000" y="1714500"/>
            <a:ext cx="4038600" cy="2514600"/>
          </a:xfrm>
          <a:prstGeom prst="rect">
            <a:avLst/>
          </a:prstGeom>
          <a:solidFill>
            <a:schemeClr val="accent2"/>
          </a:solidFill>
          <a:ln>
            <a:noFill/>
          </a:ln>
          <a:effectLst>
            <a:reflection blurRad="0" dir="5400000" dist="31750" endA="0" endPos="30000" kx="0" rotWithShape="0" algn="bl" stA="30000" stPos="0" sy="-100000" ky="0"/>
          </a:effectLst>
        </p:spPr>
      </p:sp>
      <p:sp>
        <p:nvSpPr>
          <p:cNvPr id="70" name="Google Shape;70;p54"/>
          <p:cNvSpPr txBox="1"/>
          <p:nvPr>
            <p:ph idx="1" type="body"/>
          </p:nvPr>
        </p:nvSpPr>
        <p:spPr>
          <a:xfrm>
            <a:off x="914400" y="3044952"/>
            <a:ext cx="2953512" cy="168706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1" name="Google Shape;71;p54"/>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4"/>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4"/>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45"/>
          <p:cNvSpPr/>
          <p:nvPr/>
        </p:nvSpPr>
        <p:spPr>
          <a:xfrm>
            <a:off x="8435268" y="430355"/>
            <a:ext cx="86236" cy="429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45"/>
          <p:cNvSpPr/>
          <p:nvPr/>
        </p:nvSpPr>
        <p:spPr>
          <a:xfrm>
            <a:off x="8569419" y="430355"/>
            <a:ext cx="576072" cy="429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45"/>
          <p:cNvSpPr txBox="1"/>
          <p:nvPr>
            <p:ph type="title"/>
          </p:nvPr>
        </p:nvSpPr>
        <p:spPr>
          <a:xfrm>
            <a:off x="914400" y="1158537"/>
            <a:ext cx="7315200" cy="865573"/>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2"/>
              </a:buClr>
              <a:buSzPts val="4000"/>
              <a:buFont typeface="Calibri"/>
              <a:buNone/>
              <a:defRPr b="0" i="0" sz="40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45"/>
          <p:cNvSpPr txBox="1"/>
          <p:nvPr>
            <p:ph idx="1" type="body"/>
          </p:nvPr>
        </p:nvSpPr>
        <p:spPr>
          <a:xfrm>
            <a:off x="914400" y="2077375"/>
            <a:ext cx="7315200" cy="2654645"/>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lt1"/>
                </a:solidFill>
                <a:latin typeface="Calibri"/>
                <a:ea typeface="Calibri"/>
                <a:cs typeface="Calibri"/>
                <a:sym typeface="Calibri"/>
              </a:defRPr>
            </a:lvl1pPr>
            <a:lvl2pPr indent="-342900" lvl="1" marL="914400" marR="0" rtl="0" algn="l">
              <a:lnSpc>
                <a:spcPct val="100000"/>
              </a:lnSpc>
              <a:spcBef>
                <a:spcPts val="360"/>
              </a:spcBef>
              <a:spcAft>
                <a:spcPts val="0"/>
              </a:spcAft>
              <a:buClr>
                <a:schemeClr val="lt2"/>
              </a:buClr>
              <a:buSzPts val="1800"/>
              <a:buFont typeface="Noto Sans Symbols"/>
              <a:buChar char="▪"/>
              <a:defRPr b="0" i="0" sz="1800" u="none" cap="none" strike="noStrike">
                <a:solidFill>
                  <a:schemeClr val="lt1"/>
                </a:solidFill>
                <a:latin typeface="Calibri"/>
                <a:ea typeface="Calibri"/>
                <a:cs typeface="Calibri"/>
                <a:sym typeface="Calibri"/>
              </a:defRPr>
            </a:lvl2pPr>
            <a:lvl3pPr indent="-330200" lvl="2" marL="1371600" marR="0" rtl="0" algn="l">
              <a:lnSpc>
                <a:spcPct val="100000"/>
              </a:lnSpc>
              <a:spcBef>
                <a:spcPts val="320"/>
              </a:spcBef>
              <a:spcAft>
                <a:spcPts val="0"/>
              </a:spcAft>
              <a:buClr>
                <a:schemeClr val="lt2"/>
              </a:buClr>
              <a:buSzPts val="1600"/>
              <a:buFont typeface="Noto Sans Symbols"/>
              <a:buChar char="▪"/>
              <a:defRPr b="0" i="0" sz="1600" u="none" cap="none" strike="noStrike">
                <a:solidFill>
                  <a:schemeClr val="lt1"/>
                </a:solidFill>
                <a:latin typeface="Calibri"/>
                <a:ea typeface="Calibri"/>
                <a:cs typeface="Calibri"/>
                <a:sym typeface="Calibri"/>
              </a:defRPr>
            </a:lvl3pPr>
            <a:lvl4pPr indent="-317500" lvl="3" marL="18288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4pPr>
            <a:lvl5pPr indent="-317500" lvl="4" marL="22860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5pPr>
            <a:lvl6pPr indent="-317500" lvl="5" marL="27432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6pPr>
            <a:lvl7pPr indent="-317500" lvl="6" marL="32004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7pPr>
            <a:lvl8pPr indent="-317500" lvl="7" marL="36576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8pPr>
            <a:lvl9pPr indent="-317500" lvl="8" marL="4114800" marR="0" rtl="0" algn="l">
              <a:lnSpc>
                <a:spcPct val="100000"/>
              </a:lnSpc>
              <a:spcBef>
                <a:spcPts val="280"/>
              </a:spcBef>
              <a:spcAft>
                <a:spcPts val="0"/>
              </a:spcAft>
              <a:buClr>
                <a:schemeClr val="lt2"/>
              </a:buClr>
              <a:buSzPts val="1400"/>
              <a:buFont typeface="Noto Sans Symbols"/>
              <a:buChar char="▪"/>
              <a:defRPr b="0" i="0" sz="1400" u="none" cap="none" strike="noStrike">
                <a:solidFill>
                  <a:schemeClr val="lt1"/>
                </a:solidFill>
                <a:latin typeface="Calibri"/>
                <a:ea typeface="Calibri"/>
                <a:cs typeface="Calibri"/>
                <a:sym typeface="Calibri"/>
              </a:defRPr>
            </a:lvl9pPr>
          </a:lstStyle>
          <a:p/>
        </p:txBody>
      </p:sp>
      <p:sp>
        <p:nvSpPr>
          <p:cNvPr id="14" name="Google Shape;14;p45"/>
          <p:cNvSpPr txBox="1"/>
          <p:nvPr>
            <p:ph idx="10" type="dt"/>
          </p:nvPr>
        </p:nvSpPr>
        <p:spPr>
          <a:xfrm>
            <a:off x="6007690" y="411597"/>
            <a:ext cx="1189132" cy="22343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5" name="Google Shape;15;p45"/>
          <p:cNvSpPr txBox="1"/>
          <p:nvPr>
            <p:ph idx="12" type="sldNum"/>
          </p:nvPr>
        </p:nvSpPr>
        <p:spPr>
          <a:xfrm>
            <a:off x="7314416" y="411598"/>
            <a:ext cx="941203" cy="2263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6" name="Google Shape;16;p45"/>
          <p:cNvSpPr txBox="1"/>
          <p:nvPr>
            <p:ph idx="11" type="ftr"/>
          </p:nvPr>
        </p:nvSpPr>
        <p:spPr>
          <a:xfrm>
            <a:off x="6008689" y="641968"/>
            <a:ext cx="2246489" cy="225920"/>
          </a:xfrm>
          <a:prstGeom prst="rect">
            <a:avLst/>
          </a:prstGeom>
          <a:noFill/>
          <a:ln>
            <a:noFill/>
          </a:ln>
        </p:spPr>
        <p:txBody>
          <a:bodyPr anchorCtr="0" anchor="t" bIns="45700" lIns="91425" spcFirstLastPara="1" rIns="91425" wrap="square" tIns="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0.pn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2.png"/><Relationship Id="rId4" Type="http://schemas.openxmlformats.org/officeDocument/2006/relationships/image" Target="../media/image1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5.png"/><Relationship Id="rId4" Type="http://schemas.openxmlformats.org/officeDocument/2006/relationships/image" Target="../media/image1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2.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5.png"/><Relationship Id="rId4" Type="http://schemas.openxmlformats.org/officeDocument/2006/relationships/image" Target="../media/image15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4.png"/><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51.png"/><Relationship Id="rId4" Type="http://schemas.openxmlformats.org/officeDocument/2006/relationships/image" Target="../media/image146.png"/><Relationship Id="rId5" Type="http://schemas.openxmlformats.org/officeDocument/2006/relationships/image" Target="../media/image1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6.png"/><Relationship Id="rId6" Type="http://schemas.openxmlformats.org/officeDocument/2006/relationships/image" Target="../media/image158.png"/><Relationship Id="rId7" Type="http://schemas.openxmlformats.org/officeDocument/2006/relationships/image" Target="../media/image153.png"/><Relationship Id="rId8" Type="http://schemas.openxmlformats.org/officeDocument/2006/relationships/image" Target="../media/image1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62.png"/><Relationship Id="rId4" Type="http://schemas.openxmlformats.org/officeDocument/2006/relationships/image" Target="../media/image16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66.png"/><Relationship Id="rId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77.png"/><Relationship Id="rId4" Type="http://schemas.openxmlformats.org/officeDocument/2006/relationships/image" Target="../media/image167.png"/><Relationship Id="rId5" Type="http://schemas.openxmlformats.org/officeDocument/2006/relationships/image" Target="../media/image1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78.png"/><Relationship Id="rId4" Type="http://schemas.openxmlformats.org/officeDocument/2006/relationships/image" Target="../media/image164.png"/><Relationship Id="rId5" Type="http://schemas.openxmlformats.org/officeDocument/2006/relationships/image" Target="../media/image160.png"/><Relationship Id="rId6" Type="http://schemas.openxmlformats.org/officeDocument/2006/relationships/image" Target="../media/image174.png"/><Relationship Id="rId7" Type="http://schemas.openxmlformats.org/officeDocument/2006/relationships/image" Target="../media/image163.png"/><Relationship Id="rId8" Type="http://schemas.openxmlformats.org/officeDocument/2006/relationships/image" Target="../media/image17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69.png"/><Relationship Id="rId4" Type="http://schemas.openxmlformats.org/officeDocument/2006/relationships/image" Target="../media/image173.png"/><Relationship Id="rId5" Type="http://schemas.openxmlformats.org/officeDocument/2006/relationships/image" Target="../media/image175.png"/><Relationship Id="rId6" Type="http://schemas.openxmlformats.org/officeDocument/2006/relationships/image" Target="../media/image1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72.png"/><Relationship Id="rId4" Type="http://schemas.openxmlformats.org/officeDocument/2006/relationships/image" Target="../media/image189.png"/><Relationship Id="rId5" Type="http://schemas.openxmlformats.org/officeDocument/2006/relationships/image" Target="../media/image176.png"/><Relationship Id="rId6" Type="http://schemas.openxmlformats.org/officeDocument/2006/relationships/image" Target="../media/image18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88.png"/><Relationship Id="rId4" Type="http://schemas.openxmlformats.org/officeDocument/2006/relationships/image" Target="../media/image1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72.png"/><Relationship Id="rId4" Type="http://schemas.openxmlformats.org/officeDocument/2006/relationships/image" Target="../media/image189.png"/><Relationship Id="rId11" Type="http://schemas.openxmlformats.org/officeDocument/2006/relationships/image" Target="../media/image181.png"/><Relationship Id="rId10" Type="http://schemas.openxmlformats.org/officeDocument/2006/relationships/image" Target="../media/image196.png"/><Relationship Id="rId12" Type="http://schemas.openxmlformats.org/officeDocument/2006/relationships/image" Target="../media/image185.png"/><Relationship Id="rId9" Type="http://schemas.openxmlformats.org/officeDocument/2006/relationships/image" Target="../media/image180.png"/><Relationship Id="rId5" Type="http://schemas.openxmlformats.org/officeDocument/2006/relationships/image" Target="../media/image176.png"/><Relationship Id="rId6" Type="http://schemas.openxmlformats.org/officeDocument/2006/relationships/image" Target="../media/image182.png"/><Relationship Id="rId7" Type="http://schemas.openxmlformats.org/officeDocument/2006/relationships/image" Target="../media/image192.png"/><Relationship Id="rId8" Type="http://schemas.openxmlformats.org/officeDocument/2006/relationships/image" Target="../media/image19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97.png"/><Relationship Id="rId4" Type="http://schemas.openxmlformats.org/officeDocument/2006/relationships/image" Target="../media/image205.png"/><Relationship Id="rId5" Type="http://schemas.openxmlformats.org/officeDocument/2006/relationships/image" Target="../media/image2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94.png"/><Relationship Id="rId4" Type="http://schemas.openxmlformats.org/officeDocument/2006/relationships/image" Target="../media/image1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94.png"/><Relationship Id="rId4" Type="http://schemas.openxmlformats.org/officeDocument/2006/relationships/image" Target="../media/image201.png"/><Relationship Id="rId5" Type="http://schemas.openxmlformats.org/officeDocument/2006/relationships/image" Target="../media/image203.png"/><Relationship Id="rId6" Type="http://schemas.openxmlformats.org/officeDocument/2006/relationships/image" Target="../media/image17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94.png"/><Relationship Id="rId4" Type="http://schemas.openxmlformats.org/officeDocument/2006/relationships/image" Target="../media/image204.png"/><Relationship Id="rId11" Type="http://schemas.openxmlformats.org/officeDocument/2006/relationships/image" Target="../media/image200.png"/><Relationship Id="rId10" Type="http://schemas.openxmlformats.org/officeDocument/2006/relationships/image" Target="../media/image209.png"/><Relationship Id="rId12" Type="http://schemas.openxmlformats.org/officeDocument/2006/relationships/image" Target="../media/image202.png"/><Relationship Id="rId9"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14.png"/><Relationship Id="rId7" Type="http://schemas.openxmlformats.org/officeDocument/2006/relationships/image" Target="../media/image208.png"/><Relationship Id="rId8" Type="http://schemas.openxmlformats.org/officeDocument/2006/relationships/image" Target="../media/image2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11.png"/><Relationship Id="rId4" Type="http://schemas.openxmlformats.org/officeDocument/2006/relationships/image" Target="../media/image210.png"/><Relationship Id="rId11" Type="http://schemas.openxmlformats.org/officeDocument/2006/relationships/image" Target="../media/image227.png"/><Relationship Id="rId10" Type="http://schemas.openxmlformats.org/officeDocument/2006/relationships/image" Target="../media/image229.png"/><Relationship Id="rId12" Type="http://schemas.openxmlformats.org/officeDocument/2006/relationships/image" Target="../media/image231.png"/><Relationship Id="rId9" Type="http://schemas.openxmlformats.org/officeDocument/2006/relationships/image" Target="../media/image226.png"/><Relationship Id="rId5" Type="http://schemas.openxmlformats.org/officeDocument/2006/relationships/image" Target="../media/image220.png"/><Relationship Id="rId6" Type="http://schemas.openxmlformats.org/officeDocument/2006/relationships/image" Target="../media/image218.png"/><Relationship Id="rId7" Type="http://schemas.openxmlformats.org/officeDocument/2006/relationships/image" Target="../media/image216.png"/><Relationship Id="rId8" Type="http://schemas.openxmlformats.org/officeDocument/2006/relationships/image" Target="../media/image2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1" Type="http://schemas.openxmlformats.org/officeDocument/2006/relationships/image" Target="../media/image230.png"/><Relationship Id="rId10" Type="http://schemas.openxmlformats.org/officeDocument/2006/relationships/image" Target="../media/image234.png"/><Relationship Id="rId13" Type="http://schemas.openxmlformats.org/officeDocument/2006/relationships/image" Target="../media/image240.png"/><Relationship Id="rId12" Type="http://schemas.openxmlformats.org/officeDocument/2006/relationships/image" Target="../media/image238.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244.png"/><Relationship Id="rId5" Type="http://schemas.openxmlformats.org/officeDocument/2006/relationships/image" Target="../media/image220.png"/><Relationship Id="rId6" Type="http://schemas.openxmlformats.org/officeDocument/2006/relationships/image" Target="../media/image229.png"/><Relationship Id="rId7" Type="http://schemas.openxmlformats.org/officeDocument/2006/relationships/image" Target="../media/image227.png"/><Relationship Id="rId8" Type="http://schemas.openxmlformats.org/officeDocument/2006/relationships/image" Target="../media/image231.png"/></Relationships>
</file>

<file path=ppt/slides/_rels/slide131.xml.rels><?xml version="1.0" encoding="UTF-8" standalone="yes"?><Relationships xmlns="http://schemas.openxmlformats.org/package/2006/relationships"><Relationship Id="rId11" Type="http://schemas.openxmlformats.org/officeDocument/2006/relationships/image" Target="../media/image241.png"/><Relationship Id="rId10" Type="http://schemas.openxmlformats.org/officeDocument/2006/relationships/image" Target="../media/image228.png"/><Relationship Id="rId13" Type="http://schemas.openxmlformats.org/officeDocument/2006/relationships/image" Target="../media/image239.png"/><Relationship Id="rId12" Type="http://schemas.openxmlformats.org/officeDocument/2006/relationships/image" Target="../media/image233.png"/><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236.png"/><Relationship Id="rId5" Type="http://schemas.openxmlformats.org/officeDocument/2006/relationships/image" Target="../media/image220.png"/><Relationship Id="rId6" Type="http://schemas.openxmlformats.org/officeDocument/2006/relationships/image" Target="../media/image244.png"/><Relationship Id="rId7" Type="http://schemas.openxmlformats.org/officeDocument/2006/relationships/image" Target="../media/image230.png"/><Relationship Id="rId8" Type="http://schemas.openxmlformats.org/officeDocument/2006/relationships/image" Target="../media/image24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45.png"/><Relationship Id="rId4" Type="http://schemas.openxmlformats.org/officeDocument/2006/relationships/image" Target="../media/image250.png"/><Relationship Id="rId5" Type="http://schemas.openxmlformats.org/officeDocument/2006/relationships/image" Target="../media/image246.png"/><Relationship Id="rId6" Type="http://schemas.openxmlformats.org/officeDocument/2006/relationships/image" Target="../media/image2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35.png"/><Relationship Id="rId4" Type="http://schemas.openxmlformats.org/officeDocument/2006/relationships/image" Target="../media/image251.png"/><Relationship Id="rId5" Type="http://schemas.openxmlformats.org/officeDocument/2006/relationships/image" Target="../media/image2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248.png"/><Relationship Id="rId4" Type="http://schemas.openxmlformats.org/officeDocument/2006/relationships/image" Target="../media/image259.png"/><Relationship Id="rId5" Type="http://schemas.openxmlformats.org/officeDocument/2006/relationships/image" Target="../media/image26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249.png"/><Relationship Id="rId4" Type="http://schemas.openxmlformats.org/officeDocument/2006/relationships/image" Target="../media/image254.png"/><Relationship Id="rId5" Type="http://schemas.openxmlformats.org/officeDocument/2006/relationships/image" Target="../media/image2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42.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6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5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5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7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6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2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8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2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8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7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68.png"/><Relationship Id="rId4" Type="http://schemas.openxmlformats.org/officeDocument/2006/relationships/image" Target="../media/image27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7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6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71.png"/><Relationship Id="rId4" Type="http://schemas.openxmlformats.org/officeDocument/2006/relationships/image" Target="../media/image28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74.png"/><Relationship Id="rId4" Type="http://schemas.openxmlformats.org/officeDocument/2006/relationships/image" Target="../media/image264.png"/><Relationship Id="rId5" Type="http://schemas.openxmlformats.org/officeDocument/2006/relationships/image" Target="../media/image28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7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69.png"/><Relationship Id="rId4" Type="http://schemas.openxmlformats.org/officeDocument/2006/relationships/image" Target="../media/image267.png"/><Relationship Id="rId5" Type="http://schemas.openxmlformats.org/officeDocument/2006/relationships/image" Target="../media/image275.png"/><Relationship Id="rId6" Type="http://schemas.openxmlformats.org/officeDocument/2006/relationships/image" Target="../media/image281.png"/><Relationship Id="rId7" Type="http://schemas.openxmlformats.org/officeDocument/2006/relationships/image" Target="../media/image28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hyperlink" Target="https://medium.datadriveninvestor.com/artificial-intelligence-vs-robotics-vs-machine-learning-vs-deep-learning-vs-data-science-70ff828cdf39" TargetMode="External"/><Relationship Id="rId4" Type="http://schemas.openxmlformats.org/officeDocument/2006/relationships/hyperlink" Target="https://ai.plainenglish.io/data-science-vs-artificial-intelligence-vs-machine-learning-vs-deep-learning-50d3718d51e5?gi=232c483101e2" TargetMode="External"/><Relationship Id="rId5" Type="http://schemas.openxmlformats.org/officeDocument/2006/relationships/hyperlink" Target="http://deeplearning.cs.cmu.edu/F23/index.html"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87.png"/><Relationship Id="rId6"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1.pn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97.png"/><Relationship Id="rId7"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1.png"/><Relationship Id="rId4" Type="http://schemas.openxmlformats.org/officeDocument/2006/relationships/image" Target="../media/image102.png"/><Relationship Id="rId5" Type="http://schemas.openxmlformats.org/officeDocument/2006/relationships/image" Target="../media/image84.png"/><Relationship Id="rId6" Type="http://schemas.openxmlformats.org/officeDocument/2006/relationships/image" Target="../media/image92.png"/><Relationship Id="rId7"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1.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1.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5.png"/><Relationship Id="rId4" Type="http://schemas.openxmlformats.org/officeDocument/2006/relationships/image" Target="../media/image100.png"/><Relationship Id="rId9" Type="http://schemas.openxmlformats.org/officeDocument/2006/relationships/image" Target="../media/image108.png"/><Relationship Id="rId5" Type="http://schemas.openxmlformats.org/officeDocument/2006/relationships/image" Target="../media/image98.png"/><Relationship Id="rId6" Type="http://schemas.openxmlformats.org/officeDocument/2006/relationships/image" Target="../media/image116.png"/><Relationship Id="rId7" Type="http://schemas.openxmlformats.org/officeDocument/2006/relationships/image" Target="../media/image110.png"/><Relationship Id="rId8" Type="http://schemas.openxmlformats.org/officeDocument/2006/relationships/image" Target="../media/image1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9.png"/><Relationship Id="rId4" Type="http://schemas.openxmlformats.org/officeDocument/2006/relationships/image" Target="../media/image101.png"/><Relationship Id="rId5"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3.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7.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8.png"/><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3.png"/><Relationship Id="rId4" Type="http://schemas.openxmlformats.org/officeDocument/2006/relationships/image" Target="../media/image130.png"/><Relationship Id="rId5"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4114800" y="438150"/>
            <a:ext cx="4800600" cy="146685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200"/>
              <a:buFont typeface="Calibri"/>
              <a:buNone/>
            </a:pPr>
            <a:r>
              <a:rPr lang="en-IN" sz="3200"/>
              <a:t>Deep Learning  </a:t>
            </a:r>
            <a:endParaRPr sz="3200"/>
          </a:p>
        </p:txBody>
      </p:sp>
      <p:sp>
        <p:nvSpPr>
          <p:cNvPr id="91" name="Google Shape;91;p1"/>
          <p:cNvSpPr txBox="1"/>
          <p:nvPr>
            <p:ph idx="1" type="subTitle"/>
          </p:nvPr>
        </p:nvSpPr>
        <p:spPr>
          <a:xfrm>
            <a:off x="4572000" y="3790950"/>
            <a:ext cx="4125900" cy="4572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SzPct val="100000"/>
              <a:buNone/>
            </a:pPr>
            <a:r>
              <a:rPr lang="en-IN"/>
              <a:t>Prabu P,Christ University,Bangalore</a:t>
            </a:r>
            <a:endParaRPr/>
          </a:p>
        </p:txBody>
      </p:sp>
      <p:sp>
        <p:nvSpPr>
          <p:cNvPr id="92" name="Google Shape;92;p1"/>
          <p:cNvSpPr/>
          <p:nvPr/>
        </p:nvSpPr>
        <p:spPr>
          <a:xfrm>
            <a:off x="4114800" y="2114550"/>
            <a:ext cx="4953000" cy="1371600"/>
          </a:xfrm>
          <a:prstGeom prst="roundRect">
            <a:avLst>
              <a:gd fmla="val 16667" name="adj"/>
            </a:avLst>
          </a:prstGeom>
          <a:solidFill>
            <a:srgbClr val="FFB666"/>
          </a:solidFill>
          <a:ln cap="flat" cmpd="sng" w="19050">
            <a:solidFill>
              <a:srgbClr val="5F66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IN" sz="2000" u="none" cap="none" strike="noStrike">
                <a:solidFill>
                  <a:srgbClr val="7030A0"/>
                </a:solidFill>
                <a:latin typeface="Calibri"/>
                <a:ea typeface="Calibri"/>
                <a:cs typeface="Calibri"/>
                <a:sym typeface="Calibri"/>
              </a:rPr>
              <a:t>History of Deep Learning </a:t>
            </a:r>
            <a:endParaRPr b="0" i="0" sz="2000" u="none" cap="none" strike="noStrike">
              <a:solidFill>
                <a:srgbClr val="7030A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ph type="title"/>
          </p:nvPr>
        </p:nvSpPr>
        <p:spPr>
          <a:xfrm>
            <a:off x="762000" y="3648"/>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Breakthroughs with neural network</a:t>
            </a:r>
            <a:endParaRPr/>
          </a:p>
        </p:txBody>
      </p:sp>
      <p:pic>
        <p:nvPicPr>
          <p:cNvPr id="159" name="Google Shape;159;p11"/>
          <p:cNvPicPr preferRelativeResize="0"/>
          <p:nvPr/>
        </p:nvPicPr>
        <p:blipFill rotWithShape="1">
          <a:blip r:embed="rId3">
            <a:alphaModFix/>
          </a:blip>
          <a:srcRect b="0" l="0" r="0" t="0"/>
          <a:stretch/>
        </p:blipFill>
        <p:spPr>
          <a:xfrm>
            <a:off x="1219200" y="1200151"/>
            <a:ext cx="6172200" cy="261050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b967b53ff2_0_46"/>
          <p:cNvSpPr txBox="1"/>
          <p:nvPr>
            <p:ph type="title"/>
          </p:nvPr>
        </p:nvSpPr>
        <p:spPr>
          <a:xfrm>
            <a:off x="762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000"/>
              <a:buFont typeface="Calibri"/>
              <a:buNone/>
            </a:pPr>
            <a:r>
              <a:rPr lang="en-IN"/>
              <a:t>Perceptrons to sigmoidal neurons</a:t>
            </a:r>
            <a:endParaRPr/>
          </a:p>
        </p:txBody>
      </p:sp>
      <p:sp>
        <p:nvSpPr>
          <p:cNvPr id="893" name="Google Shape;893;g2b967b53ff2_0_46"/>
          <p:cNvSpPr/>
          <p:nvPr/>
        </p:nvSpPr>
        <p:spPr>
          <a:xfrm>
            <a:off x="731196" y="1276350"/>
            <a:ext cx="7467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This behaviour is </a:t>
            </a:r>
            <a:r>
              <a:rPr lang="en-IN" sz="1800">
                <a:solidFill>
                  <a:srgbClr val="FFFF00"/>
                </a:solidFill>
                <a:latin typeface="Calibri"/>
                <a:ea typeface="Calibri"/>
                <a:cs typeface="Calibri"/>
                <a:sym typeface="Calibri"/>
              </a:rPr>
              <a:t>not</a:t>
            </a:r>
            <a:r>
              <a:rPr lang="en-IN" sz="1800">
                <a:solidFill>
                  <a:schemeClr val="lt1"/>
                </a:solidFill>
                <a:latin typeface="Calibri"/>
                <a:ea typeface="Calibri"/>
                <a:cs typeface="Calibri"/>
                <a:sym typeface="Calibri"/>
              </a:rPr>
              <a:t> a characteristic of the specific problem we chose or the specific weight and threshold that we chose</a:t>
            </a:r>
            <a:endParaRPr/>
          </a:p>
        </p:txBody>
      </p:sp>
      <p:sp>
        <p:nvSpPr>
          <p:cNvPr id="894" name="Google Shape;894;g2b967b53ff2_0_46"/>
          <p:cNvSpPr/>
          <p:nvPr/>
        </p:nvSpPr>
        <p:spPr>
          <a:xfrm>
            <a:off x="789562" y="1962654"/>
            <a:ext cx="7543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It is a characteristic of the perceptron function itself which behaves like a </a:t>
            </a:r>
            <a:r>
              <a:rPr lang="en-IN" sz="1800">
                <a:solidFill>
                  <a:srgbClr val="FFFF00"/>
                </a:solidFill>
                <a:latin typeface="Calibri"/>
                <a:ea typeface="Calibri"/>
                <a:cs typeface="Calibri"/>
                <a:sym typeface="Calibri"/>
              </a:rPr>
              <a:t>step function</a:t>
            </a:r>
            <a:endParaRPr sz="1800">
              <a:solidFill>
                <a:srgbClr val="FFFF00"/>
              </a:solidFill>
              <a:latin typeface="Calibri"/>
              <a:ea typeface="Calibri"/>
              <a:cs typeface="Calibri"/>
              <a:sym typeface="Calibri"/>
            </a:endParaRPr>
          </a:p>
        </p:txBody>
      </p:sp>
      <p:pic>
        <p:nvPicPr>
          <p:cNvPr id="895" name="Google Shape;895;g2b967b53ff2_0_46"/>
          <p:cNvPicPr preferRelativeResize="0"/>
          <p:nvPr/>
        </p:nvPicPr>
        <p:blipFill rotWithShape="1">
          <a:blip r:embed="rId3">
            <a:alphaModFix/>
          </a:blip>
          <a:srcRect b="0" l="0" r="0" t="0"/>
          <a:stretch/>
        </p:blipFill>
        <p:spPr>
          <a:xfrm>
            <a:off x="0" y="2657776"/>
            <a:ext cx="2986088" cy="2457450"/>
          </a:xfrm>
          <a:prstGeom prst="rect">
            <a:avLst/>
          </a:prstGeom>
          <a:noFill/>
          <a:ln>
            <a:noFill/>
          </a:ln>
        </p:spPr>
      </p:pic>
      <p:sp>
        <p:nvSpPr>
          <p:cNvPr id="896" name="Google Shape;896;g2b967b53ff2_0_46"/>
          <p:cNvSpPr/>
          <p:nvPr/>
        </p:nvSpPr>
        <p:spPr>
          <a:xfrm>
            <a:off x="3352800" y="2724150"/>
            <a:ext cx="5638800" cy="646200"/>
          </a:xfrm>
          <a:prstGeom prst="rect">
            <a:avLst/>
          </a:prstGeom>
          <a:blipFill rotWithShape="1">
            <a:blip r:embed="rId4">
              <a:alphaModFix/>
            </a:blip>
            <a:stretch>
              <a:fillRect b="-105657" l="-859" r="0" t="-264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sp>
        <p:nvSpPr>
          <p:cNvPr id="897" name="Google Shape;897;g2b967b53ff2_0_46"/>
          <p:cNvSpPr/>
          <p:nvPr/>
        </p:nvSpPr>
        <p:spPr>
          <a:xfrm>
            <a:off x="3352800" y="3489798"/>
            <a:ext cx="5638800" cy="9234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For most real world applications we would expect a smoother decision function which gradually changes from 0 to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2b967b53ff2_0_55"/>
          <p:cNvSpPr txBox="1"/>
          <p:nvPr>
            <p:ph type="title"/>
          </p:nvPr>
        </p:nvSpPr>
        <p:spPr>
          <a:xfrm>
            <a:off x="762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000"/>
              <a:buFont typeface="Calibri"/>
              <a:buNone/>
            </a:pPr>
            <a:r>
              <a:rPr lang="en-IN"/>
              <a:t>Sigmoid neurons</a:t>
            </a:r>
            <a:endParaRPr/>
          </a:p>
        </p:txBody>
      </p:sp>
      <p:sp>
        <p:nvSpPr>
          <p:cNvPr id="903" name="Google Shape;903;g2b967b53ff2_0_55"/>
          <p:cNvSpPr/>
          <p:nvPr/>
        </p:nvSpPr>
        <p:spPr>
          <a:xfrm>
            <a:off x="304800" y="962268"/>
            <a:ext cx="8382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Introducing sigmoid neurons where the output function is much smoother than the step function</a:t>
            </a:r>
            <a:endParaRPr/>
          </a:p>
        </p:txBody>
      </p:sp>
      <p:pic>
        <p:nvPicPr>
          <p:cNvPr id="904" name="Google Shape;904;g2b967b53ff2_0_55"/>
          <p:cNvPicPr preferRelativeResize="0"/>
          <p:nvPr/>
        </p:nvPicPr>
        <p:blipFill rotWithShape="1">
          <a:blip r:embed="rId3">
            <a:alphaModFix/>
          </a:blip>
          <a:srcRect b="0" l="0" r="0" t="0"/>
          <a:stretch/>
        </p:blipFill>
        <p:spPr>
          <a:xfrm>
            <a:off x="3585672" y="1366117"/>
            <a:ext cx="5253528" cy="1485116"/>
          </a:xfrm>
          <a:prstGeom prst="rect">
            <a:avLst/>
          </a:prstGeom>
          <a:noFill/>
          <a:ln>
            <a:noFill/>
          </a:ln>
        </p:spPr>
      </p:pic>
      <p:pic>
        <p:nvPicPr>
          <p:cNvPr id="905" name="Google Shape;905;g2b967b53ff2_0_55"/>
          <p:cNvPicPr preferRelativeResize="0"/>
          <p:nvPr/>
        </p:nvPicPr>
        <p:blipFill rotWithShape="1">
          <a:blip r:embed="rId4">
            <a:alphaModFix/>
          </a:blip>
          <a:srcRect b="0" l="0" r="0" t="0"/>
          <a:stretch/>
        </p:blipFill>
        <p:spPr>
          <a:xfrm>
            <a:off x="76200" y="1581443"/>
            <a:ext cx="3372693" cy="2776539"/>
          </a:xfrm>
          <a:prstGeom prst="rect">
            <a:avLst/>
          </a:prstGeom>
          <a:noFill/>
          <a:ln>
            <a:noFill/>
          </a:ln>
        </p:spPr>
      </p:pic>
      <p:sp>
        <p:nvSpPr>
          <p:cNvPr id="906" name="Google Shape;906;g2b967b53ff2_0_55"/>
          <p:cNvSpPr/>
          <p:nvPr/>
        </p:nvSpPr>
        <p:spPr>
          <a:xfrm>
            <a:off x="3603506" y="2910102"/>
            <a:ext cx="5235600" cy="646200"/>
          </a:xfrm>
          <a:prstGeom prst="rect">
            <a:avLst/>
          </a:prstGeom>
          <a:solidFill>
            <a:srgbClr val="FFE6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no longer see a sharp transition around the</a:t>
            </a:r>
            <a:endParaRPr/>
          </a:p>
          <a:p>
            <a:pPr indent="0" lvl="0" marL="0" marR="0" rtl="0" algn="l">
              <a:spcBef>
                <a:spcPts val="0"/>
              </a:spcBef>
              <a:spcAft>
                <a:spcPts val="0"/>
              </a:spcAft>
              <a:buNone/>
            </a:pPr>
            <a:r>
              <a:rPr lang="en-IN" sz="1800">
                <a:solidFill>
                  <a:srgbClr val="FF0000"/>
                </a:solidFill>
                <a:latin typeface="Calibri"/>
                <a:ea typeface="Calibri"/>
                <a:cs typeface="Calibri"/>
                <a:sym typeface="Calibri"/>
              </a:rPr>
              <a:t>threshold -w</a:t>
            </a:r>
            <a:r>
              <a:rPr baseline="-25000" lang="en-IN" sz="1800">
                <a:solidFill>
                  <a:srgbClr val="FF0000"/>
                </a:solidFill>
                <a:latin typeface="Calibri"/>
                <a:ea typeface="Calibri"/>
                <a:cs typeface="Calibri"/>
                <a:sym typeface="Calibri"/>
              </a:rPr>
              <a:t>0</a:t>
            </a:r>
            <a:endParaRPr/>
          </a:p>
        </p:txBody>
      </p:sp>
      <p:sp>
        <p:nvSpPr>
          <p:cNvPr id="907" name="Google Shape;907;g2b967b53ff2_0_55"/>
          <p:cNvSpPr/>
          <p:nvPr/>
        </p:nvSpPr>
        <p:spPr>
          <a:xfrm>
            <a:off x="3614854" y="3615302"/>
            <a:ext cx="5224200" cy="584700"/>
          </a:xfrm>
          <a:prstGeom prst="rect">
            <a:avLst/>
          </a:prstGeom>
          <a:solidFill>
            <a:srgbClr val="FECE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FF0000"/>
                </a:solidFill>
                <a:latin typeface="Calibri"/>
                <a:ea typeface="Calibri"/>
                <a:cs typeface="Calibri"/>
                <a:sym typeface="Calibri"/>
              </a:rPr>
              <a:t>Also the output y is no longer binary but a real value between 0 and 1 which can be interpreted as a probability</a:t>
            </a:r>
            <a:endParaRPr sz="1600">
              <a:solidFill>
                <a:srgbClr val="FF0000"/>
              </a:solidFill>
              <a:latin typeface="Calibri"/>
              <a:ea typeface="Calibri"/>
              <a:cs typeface="Calibri"/>
              <a:sym typeface="Calibri"/>
            </a:endParaRPr>
          </a:p>
        </p:txBody>
      </p:sp>
      <p:sp>
        <p:nvSpPr>
          <p:cNvPr id="908" name="Google Shape;908;g2b967b53ff2_0_55"/>
          <p:cNvSpPr/>
          <p:nvPr/>
        </p:nvSpPr>
        <p:spPr>
          <a:xfrm>
            <a:off x="3603505" y="4258946"/>
            <a:ext cx="5235600" cy="646200"/>
          </a:xfrm>
          <a:prstGeom prst="rect">
            <a:avLst/>
          </a:prstGeom>
          <a:solidFill>
            <a:srgbClr val="FFB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Instead of a like/dislike decision we get the probability of liking the movie</a:t>
            </a:r>
            <a:endParaRPr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2b967b53ff2_0_65"/>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Why do we use an activation function ?</a:t>
            </a:r>
            <a:endParaRPr/>
          </a:p>
        </p:txBody>
      </p:sp>
      <p:sp>
        <p:nvSpPr>
          <p:cNvPr id="914" name="Google Shape;914;g2b967b53ff2_0_65"/>
          <p:cNvSpPr/>
          <p:nvPr/>
        </p:nvSpPr>
        <p:spPr>
          <a:xfrm>
            <a:off x="381000" y="1200150"/>
            <a:ext cx="8305800" cy="20313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Calibri"/>
                <a:ea typeface="Calibri"/>
                <a:cs typeface="Calibri"/>
                <a:sym typeface="Calibri"/>
              </a:rPr>
              <a:t>If we do not have the activation function the weights and bias would simply do a linear transformation. </a:t>
            </a:r>
            <a:endParaRPr sz="1800">
              <a:solidFill>
                <a:schemeClr val="lt1"/>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Calibri"/>
                <a:ea typeface="Calibri"/>
                <a:cs typeface="Calibri"/>
                <a:sym typeface="Calibri"/>
              </a:rPr>
              <a:t>A linear equation is simple to solve but is limited in its capacity to solve complex problems and have less power to learn complex functional mappings from data.</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Calibri"/>
                <a:ea typeface="Calibri"/>
                <a:cs typeface="Calibri"/>
                <a:sym typeface="Calibri"/>
              </a:rPr>
              <a:t>A neural network without an activation function is just a </a:t>
            </a:r>
            <a:r>
              <a:rPr lang="en-IN" sz="1800">
                <a:solidFill>
                  <a:srgbClr val="FF0000"/>
                </a:solidFill>
                <a:latin typeface="Calibri"/>
                <a:ea typeface="Calibri"/>
                <a:cs typeface="Calibri"/>
                <a:sym typeface="Calibri"/>
              </a:rPr>
              <a:t>linear regression model</a:t>
            </a:r>
            <a:r>
              <a:rPr lang="en-IN" sz="1800">
                <a:solidFill>
                  <a:schemeClr val="lt1"/>
                </a:solidFill>
                <a:latin typeface="Calibri"/>
                <a:ea typeface="Calibri"/>
                <a:cs typeface="Calibri"/>
                <a:sym typeface="Calibri"/>
              </a:rPr>
              <a:t>.</a:t>
            </a:r>
            <a:endParaRPr/>
          </a:p>
        </p:txBody>
      </p:sp>
      <p:sp>
        <p:nvSpPr>
          <p:cNvPr id="915" name="Google Shape;915;g2b967b53ff2_0_65"/>
          <p:cNvSpPr/>
          <p:nvPr/>
        </p:nvSpPr>
        <p:spPr>
          <a:xfrm>
            <a:off x="762000" y="3486150"/>
            <a:ext cx="7010400" cy="923400"/>
          </a:xfrm>
          <a:prstGeom prst="rect">
            <a:avLst/>
          </a:prstGeom>
          <a:solidFill>
            <a:srgbClr val="FFB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Neural networks use non-linear activation functions, which can help the network learn complex data, compute and learn almost any function representing a question, and provide accurate predictions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g2b967b53ff2_0_71"/>
          <p:cNvPicPr preferRelativeResize="0"/>
          <p:nvPr/>
        </p:nvPicPr>
        <p:blipFill>
          <a:blip r:embed="rId3">
            <a:alphaModFix/>
          </a:blip>
          <a:stretch>
            <a:fillRect/>
          </a:stretch>
        </p:blipFill>
        <p:spPr>
          <a:xfrm>
            <a:off x="0" y="0"/>
            <a:ext cx="9144003" cy="50921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g2b967b53ff2_0_76"/>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2b967b53ff2_0_81"/>
          <p:cNvPicPr preferRelativeResize="0"/>
          <p:nvPr/>
        </p:nvPicPr>
        <p:blipFill>
          <a:blip r:embed="rId3">
            <a:alphaModFix/>
          </a:blip>
          <a:stretch>
            <a:fillRect/>
          </a:stretch>
        </p:blipFill>
        <p:spPr>
          <a:xfrm>
            <a:off x="152400" y="0"/>
            <a:ext cx="8991601" cy="50921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2b967b53ff2_0_86"/>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Why use a non-linear activation function?</a:t>
            </a:r>
            <a:endParaRPr/>
          </a:p>
        </p:txBody>
      </p:sp>
      <p:sp>
        <p:nvSpPr>
          <p:cNvPr id="939" name="Google Shape;939;g2b967b53ff2_0_86"/>
          <p:cNvSpPr/>
          <p:nvPr/>
        </p:nvSpPr>
        <p:spPr>
          <a:xfrm>
            <a:off x="571500" y="1276350"/>
            <a:ext cx="8458200" cy="6462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Use a linear activation function or identity activation functions then the neural network will just output a linear function of input</a:t>
            </a:r>
            <a:endParaRPr/>
          </a:p>
        </p:txBody>
      </p:sp>
      <p:sp>
        <p:nvSpPr>
          <p:cNvPr id="940" name="Google Shape;940;g2b967b53ff2_0_86"/>
          <p:cNvSpPr/>
          <p:nvPr/>
        </p:nvSpPr>
        <p:spPr>
          <a:xfrm>
            <a:off x="563394" y="2318950"/>
            <a:ext cx="8489100" cy="923400"/>
          </a:xfrm>
          <a:prstGeom prst="rect">
            <a:avLst/>
          </a:prstGeom>
          <a:solidFill>
            <a:srgbClr val="B3A8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No matter how many layers our neural network has, it will still behave just like a single layer network because summing these layers will give us another linear function which is not strong enough to model data</a:t>
            </a:r>
            <a:endParaRPr/>
          </a:p>
        </p:txBody>
      </p:sp>
      <p:sp>
        <p:nvSpPr>
          <p:cNvPr id="941" name="Google Shape;941;g2b967b53ff2_0_86"/>
          <p:cNvSpPr/>
          <p:nvPr/>
        </p:nvSpPr>
        <p:spPr>
          <a:xfrm>
            <a:off x="1676400" y="3638550"/>
            <a:ext cx="42360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activation function should be differentiable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2b967b53ff2_0_93"/>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Calibri"/>
              <a:buNone/>
            </a:pPr>
            <a:r>
              <a:rPr lang="en-IN" sz="3200"/>
              <a:t>Sigmoid / Logistic</a:t>
            </a:r>
            <a:endParaRPr/>
          </a:p>
        </p:txBody>
      </p:sp>
      <p:sp>
        <p:nvSpPr>
          <p:cNvPr id="947" name="Google Shape;947;g2b967b53ff2_0_93"/>
          <p:cNvSpPr/>
          <p:nvPr/>
        </p:nvSpPr>
        <p:spPr>
          <a:xfrm>
            <a:off x="228600" y="865573"/>
            <a:ext cx="8153400" cy="923400"/>
          </a:xfrm>
          <a:prstGeom prst="rect">
            <a:avLst/>
          </a:prstGeom>
          <a:solidFill>
            <a:srgbClr val="A7A4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Sigmoid function gives an ‘S’ shaped curve. In order to map predicted values to probabilities, we use the sigmoid function. The function maps any real value into another value between 0 and 1</a:t>
            </a:r>
            <a:endParaRPr/>
          </a:p>
        </p:txBody>
      </p:sp>
      <p:pic>
        <p:nvPicPr>
          <p:cNvPr id="948" name="Google Shape;948;g2b967b53ff2_0_93"/>
          <p:cNvPicPr preferRelativeResize="0"/>
          <p:nvPr/>
        </p:nvPicPr>
        <p:blipFill rotWithShape="1">
          <a:blip r:embed="rId3">
            <a:alphaModFix/>
          </a:blip>
          <a:srcRect b="0" l="0" r="0" t="0"/>
          <a:stretch/>
        </p:blipFill>
        <p:spPr>
          <a:xfrm>
            <a:off x="223736" y="1816243"/>
            <a:ext cx="2376791" cy="1951097"/>
          </a:xfrm>
          <a:prstGeom prst="rect">
            <a:avLst/>
          </a:prstGeom>
          <a:noFill/>
          <a:ln>
            <a:noFill/>
          </a:ln>
        </p:spPr>
      </p:pic>
      <p:pic>
        <p:nvPicPr>
          <p:cNvPr id="949" name="Google Shape;949;g2b967b53ff2_0_93"/>
          <p:cNvPicPr preferRelativeResize="0"/>
          <p:nvPr/>
        </p:nvPicPr>
        <p:blipFill rotWithShape="1">
          <a:blip r:embed="rId4">
            <a:alphaModFix/>
          </a:blip>
          <a:srcRect b="0" l="0" r="0" t="0"/>
          <a:stretch/>
        </p:blipFill>
        <p:spPr>
          <a:xfrm>
            <a:off x="223736" y="3794680"/>
            <a:ext cx="3138488" cy="1301938"/>
          </a:xfrm>
          <a:prstGeom prst="rect">
            <a:avLst/>
          </a:prstGeom>
          <a:noFill/>
          <a:ln>
            <a:noFill/>
          </a:ln>
        </p:spPr>
      </p:pic>
      <p:sp>
        <p:nvSpPr>
          <p:cNvPr id="950" name="Google Shape;950;g2b967b53ff2_0_93"/>
          <p:cNvSpPr/>
          <p:nvPr/>
        </p:nvSpPr>
        <p:spPr>
          <a:xfrm>
            <a:off x="3536004" y="2160728"/>
            <a:ext cx="5486400" cy="10773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600">
                <a:solidFill>
                  <a:schemeClr val="lt1"/>
                </a:solidFill>
                <a:latin typeface="Calibri"/>
                <a:ea typeface="Calibri"/>
                <a:cs typeface="Calibri"/>
                <a:sym typeface="Calibri"/>
              </a:rPr>
              <a:t>The function is differentiable. That means, we can find the slope of the sigmoid curve at any two points.</a:t>
            </a:r>
            <a:endParaRPr/>
          </a:p>
          <a:p>
            <a:pPr indent="0" lvl="0" marL="0" marR="0" rtl="0" algn="just">
              <a:spcBef>
                <a:spcPts val="0"/>
              </a:spcBef>
              <a:spcAft>
                <a:spcPts val="0"/>
              </a:spcAft>
              <a:buNone/>
            </a:pPr>
            <a:r>
              <a:rPr lang="en-IN" sz="1600">
                <a:solidFill>
                  <a:schemeClr val="lt1"/>
                </a:solidFill>
                <a:latin typeface="Calibri"/>
                <a:ea typeface="Calibri"/>
                <a:cs typeface="Calibri"/>
                <a:sym typeface="Calibri"/>
              </a:rPr>
              <a:t>Output values bound between 0 and 1, normalizing the output of each neuron.</a:t>
            </a:r>
            <a:endParaRPr/>
          </a:p>
        </p:txBody>
      </p:sp>
      <p:sp>
        <p:nvSpPr>
          <p:cNvPr id="951" name="Google Shape;951;g2b967b53ff2_0_93"/>
          <p:cNvSpPr/>
          <p:nvPr/>
        </p:nvSpPr>
        <p:spPr>
          <a:xfrm>
            <a:off x="3536004" y="3711623"/>
            <a:ext cx="5491200" cy="1385100"/>
          </a:xfrm>
          <a:prstGeom prst="rect">
            <a:avLst/>
          </a:prstGeom>
          <a:solidFill>
            <a:srgbClr val="002060"/>
          </a:solid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FFFF00"/>
              </a:buClr>
              <a:buSzPts val="1400"/>
              <a:buFont typeface="Arial"/>
              <a:buChar char="•"/>
            </a:pPr>
            <a:r>
              <a:rPr lang="en-IN" sz="1400">
                <a:solidFill>
                  <a:srgbClr val="FFFF00"/>
                </a:solidFill>
                <a:latin typeface="Calibri"/>
                <a:ea typeface="Calibri"/>
                <a:cs typeface="Calibri"/>
                <a:sym typeface="Calibri"/>
              </a:rPr>
              <a:t>Vanishing gradient — for very high or very low values of X, there is almost no change to the prediction, causing a vanishing gradient problem.</a:t>
            </a:r>
            <a:endParaRPr/>
          </a:p>
          <a:p>
            <a:pPr indent="-285750" lvl="0" marL="285750" marR="0" rtl="0" algn="just">
              <a:spcBef>
                <a:spcPts val="0"/>
              </a:spcBef>
              <a:spcAft>
                <a:spcPts val="0"/>
              </a:spcAft>
              <a:buClr>
                <a:srgbClr val="FFFF00"/>
              </a:buClr>
              <a:buSzPts val="1400"/>
              <a:buFont typeface="Arial"/>
              <a:buChar char="•"/>
            </a:pPr>
            <a:r>
              <a:rPr lang="en-IN" sz="1400">
                <a:solidFill>
                  <a:srgbClr val="FFFF00"/>
                </a:solidFill>
                <a:latin typeface="Calibri"/>
                <a:ea typeface="Calibri"/>
                <a:cs typeface="Calibri"/>
                <a:sym typeface="Calibri"/>
              </a:rPr>
              <a:t>Due to vanishing gradient problem, sigmoids have slow convergence.</a:t>
            </a:r>
            <a:endParaRPr/>
          </a:p>
          <a:p>
            <a:pPr indent="-285750" lvl="0" marL="285750" marR="0" rtl="0" algn="just">
              <a:spcBef>
                <a:spcPts val="0"/>
              </a:spcBef>
              <a:spcAft>
                <a:spcPts val="0"/>
              </a:spcAft>
              <a:buClr>
                <a:srgbClr val="FFFF00"/>
              </a:buClr>
              <a:buSzPts val="1400"/>
              <a:buFont typeface="Arial"/>
              <a:buChar char="•"/>
            </a:pPr>
            <a:r>
              <a:rPr lang="en-IN" sz="1400">
                <a:solidFill>
                  <a:srgbClr val="FFFF00"/>
                </a:solidFill>
                <a:latin typeface="Calibri"/>
                <a:ea typeface="Calibri"/>
                <a:cs typeface="Calibri"/>
                <a:sym typeface="Calibri"/>
              </a:rPr>
              <a:t>Outputs not zero centered.</a:t>
            </a:r>
            <a:endParaRPr/>
          </a:p>
          <a:p>
            <a:pPr indent="-285750" lvl="0" marL="285750" marR="0" rtl="0" algn="just">
              <a:spcBef>
                <a:spcPts val="0"/>
              </a:spcBef>
              <a:spcAft>
                <a:spcPts val="0"/>
              </a:spcAft>
              <a:buClr>
                <a:srgbClr val="FFFF00"/>
              </a:buClr>
              <a:buSzPts val="1400"/>
              <a:buFont typeface="Arial"/>
              <a:buChar char="•"/>
            </a:pPr>
            <a:r>
              <a:rPr lang="en-IN" sz="1400">
                <a:solidFill>
                  <a:srgbClr val="FFFF00"/>
                </a:solidFill>
                <a:latin typeface="Calibri"/>
                <a:ea typeface="Calibri"/>
                <a:cs typeface="Calibri"/>
                <a:sym typeface="Calibri"/>
              </a:rPr>
              <a:t>Computationally expensive.</a:t>
            </a:r>
            <a:endParaRPr/>
          </a:p>
        </p:txBody>
      </p:sp>
      <p:sp>
        <p:nvSpPr>
          <p:cNvPr id="952" name="Google Shape;952;g2b967b53ff2_0_93"/>
          <p:cNvSpPr/>
          <p:nvPr/>
        </p:nvSpPr>
        <p:spPr>
          <a:xfrm>
            <a:off x="3526276" y="1793055"/>
            <a:ext cx="1267800" cy="3693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Advantages</a:t>
            </a:r>
            <a:endParaRPr/>
          </a:p>
        </p:txBody>
      </p:sp>
      <p:sp>
        <p:nvSpPr>
          <p:cNvPr id="953" name="Google Shape;953;g2b967b53ff2_0_93"/>
          <p:cNvSpPr/>
          <p:nvPr/>
        </p:nvSpPr>
        <p:spPr>
          <a:xfrm>
            <a:off x="3526276" y="3318100"/>
            <a:ext cx="15306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Disadvantages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b967b53ff2_0_104"/>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Calibri"/>
              <a:buNone/>
            </a:pPr>
            <a:r>
              <a:rPr lang="en-IN" sz="3200"/>
              <a:t>Tan-h / Hyperbolic tangent</a:t>
            </a:r>
            <a:endParaRPr/>
          </a:p>
        </p:txBody>
      </p:sp>
      <p:pic>
        <p:nvPicPr>
          <p:cNvPr id="959" name="Google Shape;959;g2b967b53ff2_0_104"/>
          <p:cNvPicPr preferRelativeResize="0"/>
          <p:nvPr/>
        </p:nvPicPr>
        <p:blipFill rotWithShape="1">
          <a:blip r:embed="rId3">
            <a:alphaModFix/>
          </a:blip>
          <a:srcRect b="0" l="0" r="0" t="0"/>
          <a:stretch/>
        </p:blipFill>
        <p:spPr>
          <a:xfrm>
            <a:off x="152400" y="878949"/>
            <a:ext cx="3156013" cy="2357437"/>
          </a:xfrm>
          <a:prstGeom prst="rect">
            <a:avLst/>
          </a:prstGeom>
          <a:noFill/>
          <a:ln>
            <a:noFill/>
          </a:ln>
        </p:spPr>
      </p:pic>
      <p:pic>
        <p:nvPicPr>
          <p:cNvPr id="960" name="Google Shape;960;g2b967b53ff2_0_104"/>
          <p:cNvPicPr preferRelativeResize="0"/>
          <p:nvPr/>
        </p:nvPicPr>
        <p:blipFill rotWithShape="1">
          <a:blip r:embed="rId4">
            <a:alphaModFix/>
          </a:blip>
          <a:srcRect b="0" l="0" r="0" t="0"/>
          <a:stretch/>
        </p:blipFill>
        <p:spPr>
          <a:xfrm>
            <a:off x="149157" y="3266380"/>
            <a:ext cx="3919539" cy="1736982"/>
          </a:xfrm>
          <a:prstGeom prst="rect">
            <a:avLst/>
          </a:prstGeom>
          <a:noFill/>
          <a:ln>
            <a:noFill/>
          </a:ln>
        </p:spPr>
      </p:pic>
      <p:sp>
        <p:nvSpPr>
          <p:cNvPr id="961" name="Google Shape;961;g2b967b53ff2_0_104"/>
          <p:cNvSpPr/>
          <p:nvPr/>
        </p:nvSpPr>
        <p:spPr>
          <a:xfrm>
            <a:off x="3581400" y="971550"/>
            <a:ext cx="4572000" cy="1754400"/>
          </a:xfrm>
          <a:prstGeom prst="rect">
            <a:avLst/>
          </a:prstGeom>
          <a:solidFill>
            <a:srgbClr val="E7E7EC"/>
          </a:solid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2"/>
              </a:buClr>
              <a:buSzPts val="1800"/>
              <a:buFont typeface="Arial"/>
              <a:buChar char="•"/>
            </a:pPr>
            <a:r>
              <a:rPr b="1" lang="en-IN" sz="1800">
                <a:solidFill>
                  <a:schemeClr val="dk2"/>
                </a:solidFill>
                <a:latin typeface="Calibri"/>
                <a:ea typeface="Calibri"/>
                <a:cs typeface="Calibri"/>
                <a:sym typeface="Calibri"/>
              </a:rPr>
              <a:t>Zero centered </a:t>
            </a:r>
            <a:r>
              <a:rPr lang="en-IN" sz="1800">
                <a:solidFill>
                  <a:schemeClr val="dk2"/>
                </a:solidFill>
                <a:latin typeface="Calibri"/>
                <a:ea typeface="Calibri"/>
                <a:cs typeface="Calibri"/>
                <a:sym typeface="Calibri"/>
              </a:rPr>
              <a:t>— making it easier to model inputs that have strongly negative, neutral, and strongly positive values.</a:t>
            </a:r>
            <a:endParaRPr/>
          </a:p>
          <a:p>
            <a:pPr indent="-285750" lvl="0" marL="285750" marR="0" rtl="0" algn="l">
              <a:spcBef>
                <a:spcPts val="0"/>
              </a:spcBef>
              <a:spcAft>
                <a:spcPts val="0"/>
              </a:spcAft>
              <a:buClr>
                <a:schemeClr val="dk2"/>
              </a:buClr>
              <a:buSzPts val="1800"/>
              <a:buFont typeface="Arial"/>
              <a:buChar char="•"/>
            </a:pPr>
            <a:r>
              <a:rPr lang="en-IN" sz="1800">
                <a:solidFill>
                  <a:schemeClr val="dk2"/>
                </a:solidFill>
                <a:latin typeface="Calibri"/>
                <a:ea typeface="Calibri"/>
                <a:cs typeface="Calibri"/>
                <a:sym typeface="Calibri"/>
              </a:rPr>
              <a:t>The function and its </a:t>
            </a:r>
            <a:r>
              <a:rPr b="1" lang="en-IN" sz="1800">
                <a:solidFill>
                  <a:schemeClr val="dk2"/>
                </a:solidFill>
                <a:latin typeface="Calibri"/>
                <a:ea typeface="Calibri"/>
                <a:cs typeface="Calibri"/>
                <a:sym typeface="Calibri"/>
              </a:rPr>
              <a:t>derivative</a:t>
            </a:r>
            <a:r>
              <a:rPr lang="en-IN" sz="1800">
                <a:solidFill>
                  <a:schemeClr val="dk2"/>
                </a:solidFill>
                <a:latin typeface="Calibri"/>
                <a:ea typeface="Calibri"/>
                <a:cs typeface="Calibri"/>
                <a:sym typeface="Calibri"/>
              </a:rPr>
              <a:t> both are </a:t>
            </a:r>
            <a:r>
              <a:rPr b="1" lang="en-IN" sz="1800">
                <a:solidFill>
                  <a:schemeClr val="dk2"/>
                </a:solidFill>
                <a:latin typeface="Calibri"/>
                <a:ea typeface="Calibri"/>
                <a:cs typeface="Calibri"/>
                <a:sym typeface="Calibri"/>
              </a:rPr>
              <a:t>monotonic</a:t>
            </a:r>
            <a:r>
              <a:rPr lang="en-IN" sz="1800">
                <a:solidFill>
                  <a:schemeClr val="dk2"/>
                </a:solidFill>
                <a:latin typeface="Calibri"/>
                <a:ea typeface="Calibri"/>
                <a:cs typeface="Calibri"/>
                <a:sym typeface="Calibri"/>
              </a:rPr>
              <a:t>.</a:t>
            </a:r>
            <a:endParaRPr/>
          </a:p>
          <a:p>
            <a:pPr indent="-285750" lvl="0" marL="285750" marR="0" rtl="0" algn="l">
              <a:spcBef>
                <a:spcPts val="0"/>
              </a:spcBef>
              <a:spcAft>
                <a:spcPts val="0"/>
              </a:spcAft>
              <a:buClr>
                <a:schemeClr val="dk2"/>
              </a:buClr>
              <a:buSzPts val="1800"/>
              <a:buFont typeface="Arial"/>
              <a:buChar char="•"/>
            </a:pPr>
            <a:r>
              <a:rPr lang="en-IN" sz="1800">
                <a:solidFill>
                  <a:schemeClr val="dk2"/>
                </a:solidFill>
                <a:latin typeface="Calibri"/>
                <a:ea typeface="Calibri"/>
                <a:cs typeface="Calibri"/>
                <a:sym typeface="Calibri"/>
              </a:rPr>
              <a:t>Works better than sigmoid function</a:t>
            </a:r>
            <a:endParaRPr/>
          </a:p>
        </p:txBody>
      </p:sp>
      <p:sp>
        <p:nvSpPr>
          <p:cNvPr id="962" name="Google Shape;962;g2b967b53ff2_0_104"/>
          <p:cNvSpPr/>
          <p:nvPr/>
        </p:nvSpPr>
        <p:spPr>
          <a:xfrm>
            <a:off x="4267200" y="3811705"/>
            <a:ext cx="4572000" cy="646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It also suffers vanishing gradient problem and hence slow convergence.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g2b967b53ff2_0_112"/>
          <p:cNvPicPr preferRelativeResize="0"/>
          <p:nvPr/>
        </p:nvPicPr>
        <p:blipFill>
          <a:blip r:embed="rId3">
            <a:alphaModFix/>
          </a:blip>
          <a:stretch>
            <a:fillRect/>
          </a:stretch>
        </p:blipFill>
        <p:spPr>
          <a:xfrm>
            <a:off x="54350" y="44725"/>
            <a:ext cx="9089649" cy="509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ph type="title"/>
          </p:nvPr>
        </p:nvSpPr>
        <p:spPr>
          <a:xfrm>
            <a:off x="762000" y="3648"/>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Breakthroughs with neural network</a:t>
            </a:r>
            <a:endParaRPr/>
          </a:p>
        </p:txBody>
      </p:sp>
      <p:pic>
        <p:nvPicPr>
          <p:cNvPr id="165" name="Google Shape;165;p12"/>
          <p:cNvPicPr preferRelativeResize="0"/>
          <p:nvPr/>
        </p:nvPicPr>
        <p:blipFill rotWithShape="1">
          <a:blip r:embed="rId3">
            <a:alphaModFix/>
          </a:blip>
          <a:srcRect b="0" l="0" r="0" t="0"/>
          <a:stretch/>
        </p:blipFill>
        <p:spPr>
          <a:xfrm>
            <a:off x="1441743" y="957871"/>
            <a:ext cx="5340058" cy="34375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2b967b53ff2_0_117"/>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Calibri"/>
              <a:buNone/>
            </a:pPr>
            <a:r>
              <a:rPr lang="en-IN" sz="3200"/>
              <a:t>ReLU (Rectified Linear Unit)</a:t>
            </a:r>
            <a:endParaRPr/>
          </a:p>
        </p:txBody>
      </p:sp>
      <p:pic>
        <p:nvPicPr>
          <p:cNvPr id="974" name="Google Shape;974;g2b967b53ff2_0_117"/>
          <p:cNvPicPr preferRelativeResize="0"/>
          <p:nvPr/>
        </p:nvPicPr>
        <p:blipFill rotWithShape="1">
          <a:blip r:embed="rId3">
            <a:alphaModFix/>
          </a:blip>
          <a:srcRect b="0" l="0" r="0" t="0"/>
          <a:stretch/>
        </p:blipFill>
        <p:spPr>
          <a:xfrm>
            <a:off x="181583" y="742950"/>
            <a:ext cx="2590799" cy="2091734"/>
          </a:xfrm>
          <a:prstGeom prst="rect">
            <a:avLst/>
          </a:prstGeom>
          <a:noFill/>
          <a:ln>
            <a:noFill/>
          </a:ln>
        </p:spPr>
      </p:pic>
      <p:pic>
        <p:nvPicPr>
          <p:cNvPr id="975" name="Google Shape;975;g2b967b53ff2_0_117"/>
          <p:cNvPicPr preferRelativeResize="0"/>
          <p:nvPr/>
        </p:nvPicPr>
        <p:blipFill rotWithShape="1">
          <a:blip r:embed="rId4">
            <a:alphaModFix/>
          </a:blip>
          <a:srcRect b="0" l="0" r="0" t="0"/>
          <a:stretch/>
        </p:blipFill>
        <p:spPr>
          <a:xfrm>
            <a:off x="181583" y="2952750"/>
            <a:ext cx="3505200" cy="2024431"/>
          </a:xfrm>
          <a:prstGeom prst="rect">
            <a:avLst/>
          </a:prstGeom>
          <a:noFill/>
          <a:ln>
            <a:noFill/>
          </a:ln>
        </p:spPr>
      </p:pic>
      <p:sp>
        <p:nvSpPr>
          <p:cNvPr id="976" name="Google Shape;976;g2b967b53ff2_0_117"/>
          <p:cNvSpPr/>
          <p:nvPr/>
        </p:nvSpPr>
        <p:spPr>
          <a:xfrm>
            <a:off x="3150950" y="958104"/>
            <a:ext cx="5764500" cy="12003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chemeClr val="lt1"/>
                </a:solidFill>
                <a:latin typeface="Calibri"/>
                <a:ea typeface="Calibri"/>
                <a:cs typeface="Calibri"/>
                <a:sym typeface="Calibri"/>
              </a:rPr>
              <a:t>Computationally efficient — allows the network to converge very quickly</a:t>
            </a:r>
            <a:endParaRPr/>
          </a:p>
          <a:p>
            <a:pPr indent="0" lvl="0" marL="0" marR="0" rtl="0" algn="just">
              <a:spcBef>
                <a:spcPts val="0"/>
              </a:spcBef>
              <a:spcAft>
                <a:spcPts val="0"/>
              </a:spcAft>
              <a:buNone/>
            </a:pPr>
            <a:r>
              <a:rPr lang="en-IN" sz="1800">
                <a:solidFill>
                  <a:schemeClr val="lt1"/>
                </a:solidFill>
                <a:latin typeface="Calibri"/>
                <a:ea typeface="Calibri"/>
                <a:cs typeface="Calibri"/>
                <a:sym typeface="Calibri"/>
              </a:rPr>
              <a:t>Non-linear — although it looks like a linear function, ReLU has a derivative function and allows for back-propagation</a:t>
            </a:r>
            <a:endParaRPr/>
          </a:p>
        </p:txBody>
      </p:sp>
      <p:sp>
        <p:nvSpPr>
          <p:cNvPr id="977" name="Google Shape;977;g2b967b53ff2_0_117"/>
          <p:cNvSpPr/>
          <p:nvPr/>
        </p:nvSpPr>
        <p:spPr>
          <a:xfrm>
            <a:off x="3886200" y="2571750"/>
            <a:ext cx="5029200" cy="1200300"/>
          </a:xfrm>
          <a:prstGeom prst="rect">
            <a:avLst/>
          </a:prstGeom>
          <a:solidFill>
            <a:srgbClr val="FFB666"/>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chemeClr val="lt1"/>
                </a:solidFill>
                <a:latin typeface="Calibri"/>
                <a:ea typeface="Calibri"/>
                <a:cs typeface="Calibri"/>
                <a:sym typeface="Calibri"/>
              </a:rPr>
              <a:t>The Dying ReLU problem — when inputs approach zero, or are negative, the gradient of the function becomes zero, the network cannot perform back-propagation and cannot learn.</a:t>
            </a:r>
            <a:endParaRPr/>
          </a:p>
        </p:txBody>
      </p:sp>
      <p:sp>
        <p:nvSpPr>
          <p:cNvPr id="978" name="Google Shape;978;g2b967b53ff2_0_117"/>
          <p:cNvSpPr/>
          <p:nvPr/>
        </p:nvSpPr>
        <p:spPr>
          <a:xfrm>
            <a:off x="4893792" y="3943350"/>
            <a:ext cx="22788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Dead Neuron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2b967b53ff2_0_126"/>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Calibri"/>
              <a:buNone/>
            </a:pPr>
            <a:r>
              <a:rPr lang="en-IN" sz="3200"/>
              <a:t>Leaky ReLU </a:t>
            </a:r>
            <a:endParaRPr sz="3200"/>
          </a:p>
        </p:txBody>
      </p:sp>
      <p:pic>
        <p:nvPicPr>
          <p:cNvPr id="984" name="Google Shape;984;g2b967b53ff2_0_126"/>
          <p:cNvPicPr preferRelativeResize="0"/>
          <p:nvPr/>
        </p:nvPicPr>
        <p:blipFill rotWithShape="1">
          <a:blip r:embed="rId3">
            <a:alphaModFix/>
          </a:blip>
          <a:srcRect b="0" l="0" r="0" t="0"/>
          <a:stretch/>
        </p:blipFill>
        <p:spPr>
          <a:xfrm>
            <a:off x="152400" y="867600"/>
            <a:ext cx="3595688" cy="1943100"/>
          </a:xfrm>
          <a:prstGeom prst="rect">
            <a:avLst/>
          </a:prstGeom>
          <a:noFill/>
          <a:ln>
            <a:noFill/>
          </a:ln>
        </p:spPr>
      </p:pic>
      <p:pic>
        <p:nvPicPr>
          <p:cNvPr id="985" name="Google Shape;985;g2b967b53ff2_0_126"/>
          <p:cNvPicPr preferRelativeResize="0"/>
          <p:nvPr/>
        </p:nvPicPr>
        <p:blipFill rotWithShape="1">
          <a:blip r:embed="rId4">
            <a:alphaModFix/>
          </a:blip>
          <a:srcRect b="0" l="0" r="0" t="0"/>
          <a:stretch/>
        </p:blipFill>
        <p:spPr>
          <a:xfrm>
            <a:off x="152400" y="2952750"/>
            <a:ext cx="2790824" cy="1843712"/>
          </a:xfrm>
          <a:prstGeom prst="rect">
            <a:avLst/>
          </a:prstGeom>
          <a:noFill/>
          <a:ln>
            <a:noFill/>
          </a:ln>
        </p:spPr>
      </p:pic>
      <p:sp>
        <p:nvSpPr>
          <p:cNvPr id="986" name="Google Shape;986;g2b967b53ff2_0_126"/>
          <p:cNvSpPr/>
          <p:nvPr/>
        </p:nvSpPr>
        <p:spPr>
          <a:xfrm>
            <a:off x="4038600" y="1238985"/>
            <a:ext cx="4572000" cy="1200300"/>
          </a:xfrm>
          <a:prstGeom prst="rect">
            <a:avLst/>
          </a:prstGeom>
          <a:solidFill>
            <a:srgbClr val="EE86DA"/>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chemeClr val="dk2"/>
                </a:solidFill>
                <a:latin typeface="Calibri"/>
                <a:ea typeface="Calibri"/>
                <a:cs typeface="Calibri"/>
                <a:sym typeface="Calibri"/>
              </a:rPr>
              <a:t>Prevents dying ReLU problem — this variation of ReLU has a small positive slope in the negative area, so it does enable back-propagation, even for negative input values</a:t>
            </a:r>
            <a:endParaRPr/>
          </a:p>
        </p:txBody>
      </p:sp>
      <p:sp>
        <p:nvSpPr>
          <p:cNvPr id="987" name="Google Shape;987;g2b967b53ff2_0_126"/>
          <p:cNvSpPr/>
          <p:nvPr/>
        </p:nvSpPr>
        <p:spPr>
          <a:xfrm>
            <a:off x="4038600" y="2571750"/>
            <a:ext cx="4572000" cy="831000"/>
          </a:xfrm>
          <a:prstGeom prst="rect">
            <a:avLst/>
          </a:prstGeom>
          <a:solidFill>
            <a:srgbClr val="BDBB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2"/>
                </a:solidFill>
                <a:latin typeface="Calibri"/>
                <a:ea typeface="Calibri"/>
                <a:cs typeface="Calibri"/>
                <a:sym typeface="Calibri"/>
              </a:rPr>
              <a:t>Results not consistent — leaky ReLU does not provide consistent predictions for negative input values.</a:t>
            </a:r>
            <a:endParaRPr sz="1600">
              <a:solidFill>
                <a:schemeClr val="dk2"/>
              </a:solidFill>
              <a:latin typeface="Calibri"/>
              <a:ea typeface="Calibri"/>
              <a:cs typeface="Calibri"/>
              <a:sym typeface="Calibri"/>
            </a:endParaRPr>
          </a:p>
        </p:txBody>
      </p:sp>
      <p:sp>
        <p:nvSpPr>
          <p:cNvPr id="988" name="Google Shape;988;g2b967b53ff2_0_126"/>
          <p:cNvSpPr/>
          <p:nvPr/>
        </p:nvSpPr>
        <p:spPr>
          <a:xfrm>
            <a:off x="4038600" y="3535183"/>
            <a:ext cx="4876800" cy="1323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600">
                <a:solidFill>
                  <a:schemeClr val="dk2"/>
                </a:solidFill>
                <a:latin typeface="Calibri"/>
                <a:ea typeface="Calibri"/>
                <a:cs typeface="Calibri"/>
                <a:sym typeface="Calibri"/>
              </a:rPr>
              <a:t>Instead of multiplying x with a constant term we can multiply it with a hyper-parameter which seems to work better the leaky ReLU. </a:t>
            </a:r>
            <a:endParaRPr sz="1600">
              <a:solidFill>
                <a:schemeClr val="dk2"/>
              </a:solidFill>
              <a:latin typeface="Calibri"/>
              <a:ea typeface="Calibri"/>
              <a:cs typeface="Calibri"/>
              <a:sym typeface="Calibri"/>
            </a:endParaRPr>
          </a:p>
          <a:p>
            <a:pPr indent="0" lvl="0" marL="0" marR="0" rtl="0" algn="just">
              <a:spcBef>
                <a:spcPts val="0"/>
              </a:spcBef>
              <a:spcAft>
                <a:spcPts val="0"/>
              </a:spcAft>
              <a:buNone/>
            </a:pPr>
            <a:r>
              <a:rPr lang="en-IN" sz="1600">
                <a:solidFill>
                  <a:schemeClr val="dk2"/>
                </a:solidFill>
                <a:latin typeface="Calibri"/>
                <a:ea typeface="Calibri"/>
                <a:cs typeface="Calibri"/>
                <a:sym typeface="Calibri"/>
              </a:rPr>
              <a:t>This extension to leaky ReLU is known as </a:t>
            </a:r>
            <a:r>
              <a:rPr lang="en-IN" sz="1600">
                <a:solidFill>
                  <a:srgbClr val="FFFF00"/>
                </a:solidFill>
                <a:latin typeface="Calibri"/>
                <a:ea typeface="Calibri"/>
                <a:cs typeface="Calibri"/>
                <a:sym typeface="Calibri"/>
              </a:rPr>
              <a:t>Parametric ReLU.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g2b967b53ff2_0_135"/>
          <p:cNvPicPr preferRelativeResize="0"/>
          <p:nvPr/>
        </p:nvPicPr>
        <p:blipFill>
          <a:blip r:embed="rId3">
            <a:alphaModFix/>
          </a:blip>
          <a:stretch>
            <a:fillRect/>
          </a:stretch>
        </p:blipFill>
        <p:spPr>
          <a:xfrm>
            <a:off x="152400" y="152400"/>
            <a:ext cx="8748349" cy="4641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2b967b53ff2_0_140"/>
          <p:cNvSpPr txBox="1"/>
          <p:nvPr>
            <p:ph type="title"/>
          </p:nvPr>
        </p:nvSpPr>
        <p:spPr>
          <a:xfrm>
            <a:off x="1066800" y="5143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Example of Feed Forward Neural Network</a:t>
            </a:r>
            <a:br>
              <a:rPr b="1" lang="en-IN"/>
            </a:br>
            <a:endParaRPr/>
          </a:p>
        </p:txBody>
      </p:sp>
      <p:pic>
        <p:nvPicPr>
          <p:cNvPr id="1000" name="Google Shape;1000;g2b967b53ff2_0_140"/>
          <p:cNvPicPr preferRelativeResize="0"/>
          <p:nvPr/>
        </p:nvPicPr>
        <p:blipFill rotWithShape="1">
          <a:blip r:embed="rId3">
            <a:alphaModFix/>
          </a:blip>
          <a:srcRect b="0" l="0" r="0" t="0"/>
          <a:stretch/>
        </p:blipFill>
        <p:spPr>
          <a:xfrm>
            <a:off x="76200" y="819150"/>
            <a:ext cx="3220961" cy="1671638"/>
          </a:xfrm>
          <a:prstGeom prst="rect">
            <a:avLst/>
          </a:prstGeom>
          <a:noFill/>
          <a:ln>
            <a:noFill/>
          </a:ln>
        </p:spPr>
      </p:pic>
      <p:sp>
        <p:nvSpPr>
          <p:cNvPr id="1001" name="Google Shape;1001;g2b967b53ff2_0_140"/>
          <p:cNvSpPr/>
          <p:nvPr/>
        </p:nvSpPr>
        <p:spPr>
          <a:xfrm>
            <a:off x="152400" y="2610922"/>
            <a:ext cx="3144900" cy="369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7030A0"/>
                </a:solidFill>
                <a:latin typeface="Calibri"/>
                <a:ea typeface="Calibri"/>
                <a:cs typeface="Calibri"/>
                <a:sym typeface="Calibri"/>
              </a:rPr>
              <a:t>z is the weighted input</a:t>
            </a:r>
            <a:endParaRPr/>
          </a:p>
        </p:txBody>
      </p:sp>
      <p:sp>
        <p:nvSpPr>
          <p:cNvPr id="1002" name="Google Shape;1002;g2b967b53ff2_0_140"/>
          <p:cNvSpPr/>
          <p:nvPr/>
        </p:nvSpPr>
        <p:spPr>
          <a:xfrm>
            <a:off x="152399" y="3080736"/>
            <a:ext cx="3144900" cy="369300"/>
          </a:xfrm>
          <a:prstGeom prst="rect">
            <a:avLst/>
          </a:prstGeom>
          <a:solidFill>
            <a:srgbClr val="F9BD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y is the output</a:t>
            </a:r>
            <a:endParaRPr/>
          </a:p>
        </p:txBody>
      </p:sp>
      <p:sp>
        <p:nvSpPr>
          <p:cNvPr id="1003" name="Google Shape;1003;g2b967b53ff2_0_140"/>
          <p:cNvSpPr/>
          <p:nvPr/>
        </p:nvSpPr>
        <p:spPr>
          <a:xfrm>
            <a:off x="152399" y="3550550"/>
            <a:ext cx="3144900" cy="584700"/>
          </a:xfrm>
          <a:prstGeom prst="rect">
            <a:avLst/>
          </a:prstGeom>
          <a:solidFill>
            <a:srgbClr val="EE86D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7030A0"/>
                </a:solidFill>
                <a:latin typeface="Calibri"/>
                <a:ea typeface="Calibri"/>
                <a:cs typeface="Calibri"/>
                <a:sym typeface="Calibri"/>
              </a:rPr>
              <a:t>σ(z) is the activation function which represents sigmoid function</a:t>
            </a:r>
            <a:endParaRPr/>
          </a:p>
        </p:txBody>
      </p:sp>
      <p:sp>
        <p:nvSpPr>
          <p:cNvPr id="1004" name="Google Shape;1004;g2b967b53ff2_0_140"/>
          <p:cNvSpPr/>
          <p:nvPr/>
        </p:nvSpPr>
        <p:spPr>
          <a:xfrm>
            <a:off x="111868" y="4179346"/>
            <a:ext cx="3185400" cy="5847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FFFF00"/>
                </a:solidFill>
                <a:latin typeface="Calibri"/>
                <a:ea typeface="Calibri"/>
                <a:cs typeface="Calibri"/>
                <a:sym typeface="Calibri"/>
              </a:rPr>
              <a:t>x1, x2 are the inputs. w1, w2 are the coefficient weights for each input</a:t>
            </a:r>
            <a:endParaRPr sz="1600">
              <a:solidFill>
                <a:srgbClr val="FFFF00"/>
              </a:solidFill>
              <a:latin typeface="Calibri"/>
              <a:ea typeface="Calibri"/>
              <a:cs typeface="Calibri"/>
              <a:sym typeface="Calibri"/>
            </a:endParaRPr>
          </a:p>
        </p:txBody>
      </p:sp>
      <p:pic>
        <p:nvPicPr>
          <p:cNvPr id="1005" name="Google Shape;1005;g2b967b53ff2_0_140"/>
          <p:cNvPicPr preferRelativeResize="0"/>
          <p:nvPr/>
        </p:nvPicPr>
        <p:blipFill rotWithShape="1">
          <a:blip r:embed="rId4">
            <a:alphaModFix/>
          </a:blip>
          <a:srcRect b="0" l="0" r="0" t="0"/>
          <a:stretch/>
        </p:blipFill>
        <p:spPr>
          <a:xfrm>
            <a:off x="4038600" y="971550"/>
            <a:ext cx="3133725" cy="1114425"/>
          </a:xfrm>
          <a:prstGeom prst="rect">
            <a:avLst/>
          </a:prstGeom>
          <a:noFill/>
          <a:ln>
            <a:noFill/>
          </a:ln>
        </p:spPr>
      </p:pic>
      <p:sp>
        <p:nvSpPr>
          <p:cNvPr id="1006" name="Google Shape;1006;g2b967b53ff2_0_140"/>
          <p:cNvSpPr/>
          <p:nvPr/>
        </p:nvSpPr>
        <p:spPr>
          <a:xfrm>
            <a:off x="2362200" y="2614484"/>
            <a:ext cx="98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E649C9"/>
                </a:solidFill>
                <a:latin typeface="Calibri"/>
                <a:ea typeface="Calibri"/>
                <a:cs typeface="Calibri"/>
                <a:sym typeface="Calibri"/>
              </a:rPr>
              <a:t>b is bias </a:t>
            </a:r>
            <a:endParaRPr sz="1800">
              <a:solidFill>
                <a:srgbClr val="E649C9"/>
              </a:solidFill>
              <a:latin typeface="Calibri"/>
              <a:ea typeface="Calibri"/>
              <a:cs typeface="Calibri"/>
              <a:sym typeface="Calibri"/>
            </a:endParaRPr>
          </a:p>
        </p:txBody>
      </p:sp>
      <p:pic>
        <p:nvPicPr>
          <p:cNvPr id="1007" name="Google Shape;1007;g2b967b53ff2_0_140"/>
          <p:cNvPicPr preferRelativeResize="0"/>
          <p:nvPr/>
        </p:nvPicPr>
        <p:blipFill rotWithShape="1">
          <a:blip r:embed="rId5">
            <a:alphaModFix/>
          </a:blip>
          <a:srcRect b="0" l="0" r="0" t="0"/>
          <a:stretch/>
        </p:blipFill>
        <p:spPr>
          <a:xfrm>
            <a:off x="3505200" y="2883683"/>
            <a:ext cx="5486399" cy="12956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b967b53ff2_0_152"/>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200"/>
              <a:t>Binary Classification of a Picture Using 1 Unit</a:t>
            </a:r>
            <a:endParaRPr/>
          </a:p>
        </p:txBody>
      </p:sp>
      <p:sp>
        <p:nvSpPr>
          <p:cNvPr id="1013" name="Google Shape;1013;g2b967b53ff2_0_152"/>
          <p:cNvSpPr/>
          <p:nvPr/>
        </p:nvSpPr>
        <p:spPr>
          <a:xfrm>
            <a:off x="152401" y="1123950"/>
            <a:ext cx="24384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100">
                <a:solidFill>
                  <a:schemeClr val="lt1"/>
                </a:solidFill>
                <a:latin typeface="Calibri"/>
                <a:ea typeface="Calibri"/>
                <a:cs typeface="Calibri"/>
                <a:sym typeface="Calibri"/>
              </a:rPr>
              <a:t> let’s say we put the following picture as input</a:t>
            </a:r>
            <a:endParaRPr/>
          </a:p>
        </p:txBody>
      </p:sp>
      <p:pic>
        <p:nvPicPr>
          <p:cNvPr id="1014" name="Google Shape;1014;g2b967b53ff2_0_152"/>
          <p:cNvPicPr preferRelativeResize="0"/>
          <p:nvPr/>
        </p:nvPicPr>
        <p:blipFill rotWithShape="1">
          <a:blip r:embed="rId3">
            <a:alphaModFix/>
          </a:blip>
          <a:srcRect b="0" l="0" r="0" t="0"/>
          <a:stretch/>
        </p:blipFill>
        <p:spPr>
          <a:xfrm>
            <a:off x="912844" y="1493282"/>
            <a:ext cx="917514" cy="1285586"/>
          </a:xfrm>
          <a:prstGeom prst="rect">
            <a:avLst/>
          </a:prstGeom>
          <a:noFill/>
          <a:ln>
            <a:noFill/>
          </a:ln>
        </p:spPr>
      </p:pic>
      <p:pic>
        <p:nvPicPr>
          <p:cNvPr id="1015" name="Google Shape;1015;g2b967b53ff2_0_152"/>
          <p:cNvPicPr preferRelativeResize="0"/>
          <p:nvPr/>
        </p:nvPicPr>
        <p:blipFill rotWithShape="1">
          <a:blip r:embed="rId4">
            <a:alphaModFix/>
          </a:blip>
          <a:srcRect b="0" l="0" r="0" t="0"/>
          <a:stretch/>
        </p:blipFill>
        <p:spPr>
          <a:xfrm>
            <a:off x="160444" y="3517532"/>
            <a:ext cx="2743581" cy="1447800"/>
          </a:xfrm>
          <a:prstGeom prst="rect">
            <a:avLst/>
          </a:prstGeom>
          <a:noFill/>
          <a:ln>
            <a:noFill/>
          </a:ln>
        </p:spPr>
      </p:pic>
      <p:sp>
        <p:nvSpPr>
          <p:cNvPr id="1016" name="Google Shape;1016;g2b967b53ff2_0_152"/>
          <p:cNvSpPr/>
          <p:nvPr/>
        </p:nvSpPr>
        <p:spPr>
          <a:xfrm>
            <a:off x="19455" y="2778868"/>
            <a:ext cx="30285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Calibri"/>
                <a:ea typeface="Calibri"/>
                <a:cs typeface="Calibri"/>
                <a:sym typeface="Calibri"/>
              </a:rPr>
              <a:t>the inputs of the input layer, that is, the inputs of the hidden layer would be as follows</a:t>
            </a:r>
            <a:endParaRPr/>
          </a:p>
        </p:txBody>
      </p:sp>
      <p:pic>
        <p:nvPicPr>
          <p:cNvPr id="1017" name="Google Shape;1017;g2b967b53ff2_0_152"/>
          <p:cNvPicPr preferRelativeResize="0"/>
          <p:nvPr/>
        </p:nvPicPr>
        <p:blipFill rotWithShape="1">
          <a:blip r:embed="rId5">
            <a:alphaModFix/>
          </a:blip>
          <a:srcRect b="0" l="0" r="0" t="0"/>
          <a:stretch/>
        </p:blipFill>
        <p:spPr>
          <a:xfrm>
            <a:off x="3160643" y="866533"/>
            <a:ext cx="2361356" cy="2190749"/>
          </a:xfrm>
          <a:prstGeom prst="rect">
            <a:avLst/>
          </a:prstGeom>
          <a:noFill/>
          <a:ln>
            <a:noFill/>
          </a:ln>
        </p:spPr>
      </p:pic>
      <p:sp>
        <p:nvSpPr>
          <p:cNvPr id="1018" name="Google Shape;1018;g2b967b53ff2_0_152"/>
          <p:cNvSpPr/>
          <p:nvPr/>
        </p:nvSpPr>
        <p:spPr>
          <a:xfrm>
            <a:off x="5655554" y="1247740"/>
            <a:ext cx="1880400" cy="10773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lt1"/>
                </a:solidFill>
                <a:latin typeface="Calibri"/>
                <a:ea typeface="Calibri"/>
                <a:cs typeface="Calibri"/>
                <a:sym typeface="Calibri"/>
              </a:rPr>
              <a:t>the weights are set as random (0 to 1 value) and the bias is set as 0</a:t>
            </a:r>
            <a:endParaRPr/>
          </a:p>
        </p:txBody>
      </p:sp>
      <p:pic>
        <p:nvPicPr>
          <p:cNvPr id="1019" name="Google Shape;1019;g2b967b53ff2_0_152"/>
          <p:cNvPicPr preferRelativeResize="0"/>
          <p:nvPr/>
        </p:nvPicPr>
        <p:blipFill rotWithShape="1">
          <a:blip r:embed="rId6">
            <a:alphaModFix/>
          </a:blip>
          <a:srcRect b="0" l="0" r="0" t="0"/>
          <a:stretch/>
        </p:blipFill>
        <p:spPr>
          <a:xfrm>
            <a:off x="5748319" y="2527786"/>
            <a:ext cx="3412247" cy="502164"/>
          </a:xfrm>
          <a:prstGeom prst="rect">
            <a:avLst/>
          </a:prstGeom>
          <a:noFill/>
          <a:ln>
            <a:noFill/>
          </a:ln>
        </p:spPr>
      </p:pic>
      <p:pic>
        <p:nvPicPr>
          <p:cNvPr id="1020" name="Google Shape;1020;g2b967b53ff2_0_152"/>
          <p:cNvPicPr preferRelativeResize="0"/>
          <p:nvPr/>
        </p:nvPicPr>
        <p:blipFill rotWithShape="1">
          <a:blip r:embed="rId7">
            <a:alphaModFix/>
          </a:blip>
          <a:srcRect b="0" l="0" r="0" t="0"/>
          <a:stretch/>
        </p:blipFill>
        <p:spPr>
          <a:xfrm>
            <a:off x="3124200" y="3286365"/>
            <a:ext cx="4469017" cy="1678967"/>
          </a:xfrm>
          <a:prstGeom prst="rect">
            <a:avLst/>
          </a:prstGeom>
          <a:noFill/>
          <a:ln>
            <a:noFill/>
          </a:ln>
        </p:spPr>
      </p:pic>
      <p:pic>
        <p:nvPicPr>
          <p:cNvPr id="1021" name="Google Shape;1021;g2b967b53ff2_0_152"/>
          <p:cNvPicPr preferRelativeResize="0"/>
          <p:nvPr/>
        </p:nvPicPr>
        <p:blipFill rotWithShape="1">
          <a:blip r:embed="rId8">
            <a:alphaModFix/>
          </a:blip>
          <a:srcRect b="17708" l="2450" r="16930" t="10540"/>
          <a:stretch/>
        </p:blipFill>
        <p:spPr>
          <a:xfrm>
            <a:off x="7086600" y="4087602"/>
            <a:ext cx="1981201" cy="1016001"/>
          </a:xfrm>
          <a:prstGeom prst="rect">
            <a:avLst/>
          </a:prstGeom>
          <a:noFill/>
          <a:ln>
            <a:noFill/>
          </a:ln>
        </p:spPr>
      </p:pic>
      <p:sp>
        <p:nvSpPr>
          <p:cNvPr id="1022" name="Google Shape;1022;g2b967b53ff2_0_152"/>
          <p:cNvSpPr/>
          <p:nvPr/>
        </p:nvSpPr>
        <p:spPr>
          <a:xfrm>
            <a:off x="3505200" y="4705350"/>
            <a:ext cx="609600" cy="260100"/>
          </a:xfrm>
          <a:prstGeom prst="rect">
            <a:avLst/>
          </a:prstGeom>
          <a:solidFill>
            <a:schemeClr val="accent2"/>
          </a:solidFill>
          <a:ln cap="flat" cmpd="sng" w="19050">
            <a:solidFill>
              <a:srgbClr val="994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g2b967b53ff2_0_166"/>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200"/>
              <a:t>Binary Classification of a Picture Using 1 Unit</a:t>
            </a:r>
            <a:endParaRPr/>
          </a:p>
        </p:txBody>
      </p:sp>
      <p:sp>
        <p:nvSpPr>
          <p:cNvPr id="1028" name="Google Shape;1028;g2b967b53ff2_0_166"/>
          <p:cNvSpPr/>
          <p:nvPr/>
        </p:nvSpPr>
        <p:spPr>
          <a:xfrm>
            <a:off x="152400" y="962133"/>
            <a:ext cx="8915400" cy="3387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2"/>
                </a:solidFill>
                <a:latin typeface="Calibri"/>
                <a:ea typeface="Calibri"/>
                <a:cs typeface="Calibri"/>
                <a:sym typeface="Calibri"/>
              </a:rPr>
              <a:t>calculate using all of the units of the neural network, and calculate the final output of the whole network</a:t>
            </a:r>
            <a:endParaRPr/>
          </a:p>
        </p:txBody>
      </p:sp>
      <p:pic>
        <p:nvPicPr>
          <p:cNvPr id="1029" name="Google Shape;1029;g2b967b53ff2_0_166"/>
          <p:cNvPicPr preferRelativeResize="0"/>
          <p:nvPr/>
        </p:nvPicPr>
        <p:blipFill rotWithShape="1">
          <a:blip r:embed="rId3">
            <a:alphaModFix/>
          </a:blip>
          <a:srcRect b="0" l="0" r="0" t="0"/>
          <a:stretch/>
        </p:blipFill>
        <p:spPr>
          <a:xfrm>
            <a:off x="197625" y="1428749"/>
            <a:ext cx="4412475" cy="2819400"/>
          </a:xfrm>
          <a:prstGeom prst="rect">
            <a:avLst/>
          </a:prstGeom>
          <a:noFill/>
          <a:ln>
            <a:noFill/>
          </a:ln>
        </p:spPr>
      </p:pic>
      <p:pic>
        <p:nvPicPr>
          <p:cNvPr id="1030" name="Google Shape;1030;g2b967b53ff2_0_166"/>
          <p:cNvPicPr preferRelativeResize="0"/>
          <p:nvPr/>
        </p:nvPicPr>
        <p:blipFill rotWithShape="1">
          <a:blip r:embed="rId4">
            <a:alphaModFix/>
          </a:blip>
          <a:srcRect b="0" l="0" r="0" t="0"/>
          <a:stretch/>
        </p:blipFill>
        <p:spPr>
          <a:xfrm>
            <a:off x="5181600" y="1576387"/>
            <a:ext cx="2442499" cy="25241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2b967b53ff2_0_173"/>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200"/>
              <a:t>Binary Classification of a Picture Using 1 Unit</a:t>
            </a:r>
            <a:endParaRPr/>
          </a:p>
        </p:txBody>
      </p:sp>
      <p:sp>
        <p:nvSpPr>
          <p:cNvPr id="1036" name="Google Shape;1036;g2b967b53ff2_0_173"/>
          <p:cNvSpPr/>
          <p:nvPr/>
        </p:nvSpPr>
        <p:spPr>
          <a:xfrm>
            <a:off x="152400" y="962133"/>
            <a:ext cx="8915400" cy="3387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2"/>
                </a:solidFill>
                <a:latin typeface="Calibri"/>
                <a:ea typeface="Calibri"/>
                <a:cs typeface="Calibri"/>
                <a:sym typeface="Calibri"/>
              </a:rPr>
              <a:t>calculate using all of the units of the neural network, and calculate the final output of the whole network</a:t>
            </a:r>
            <a:endParaRPr/>
          </a:p>
        </p:txBody>
      </p:sp>
      <p:pic>
        <p:nvPicPr>
          <p:cNvPr id="1037" name="Google Shape;1037;g2b967b53ff2_0_173"/>
          <p:cNvPicPr preferRelativeResize="0"/>
          <p:nvPr/>
        </p:nvPicPr>
        <p:blipFill rotWithShape="1">
          <a:blip r:embed="rId3">
            <a:alphaModFix/>
          </a:blip>
          <a:srcRect b="0" l="0" r="0" t="0"/>
          <a:stretch/>
        </p:blipFill>
        <p:spPr>
          <a:xfrm>
            <a:off x="0" y="1352550"/>
            <a:ext cx="2929693" cy="2543175"/>
          </a:xfrm>
          <a:prstGeom prst="rect">
            <a:avLst/>
          </a:prstGeom>
          <a:noFill/>
          <a:ln>
            <a:noFill/>
          </a:ln>
        </p:spPr>
      </p:pic>
      <p:pic>
        <p:nvPicPr>
          <p:cNvPr id="1038" name="Google Shape;1038;g2b967b53ff2_0_173"/>
          <p:cNvPicPr preferRelativeResize="0"/>
          <p:nvPr/>
        </p:nvPicPr>
        <p:blipFill rotWithShape="1">
          <a:blip r:embed="rId4">
            <a:alphaModFix/>
          </a:blip>
          <a:srcRect b="0" l="0" r="0" t="0"/>
          <a:stretch/>
        </p:blipFill>
        <p:spPr>
          <a:xfrm>
            <a:off x="3048000" y="2074738"/>
            <a:ext cx="4310063" cy="1820987"/>
          </a:xfrm>
          <a:prstGeom prst="rect">
            <a:avLst/>
          </a:prstGeom>
          <a:noFill/>
          <a:ln>
            <a:noFill/>
          </a:ln>
        </p:spPr>
      </p:pic>
      <p:sp>
        <p:nvSpPr>
          <p:cNvPr id="1039" name="Google Shape;1039;g2b967b53ff2_0_173"/>
          <p:cNvSpPr/>
          <p:nvPr/>
        </p:nvSpPr>
        <p:spPr>
          <a:xfrm>
            <a:off x="2962119" y="1389474"/>
            <a:ext cx="4313400" cy="646200"/>
          </a:xfrm>
          <a:prstGeom prst="rect">
            <a:avLst/>
          </a:prstGeom>
          <a:solidFill>
            <a:srgbClr val="F9BD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initialize the weights with random values (0~1) and the bias as 0</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g2b967b53ff2_0_181"/>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200"/>
              <a:t>Binary Classification of a Picture Using 1 Unit</a:t>
            </a:r>
            <a:endParaRPr/>
          </a:p>
        </p:txBody>
      </p:sp>
      <p:sp>
        <p:nvSpPr>
          <p:cNvPr id="1045" name="Google Shape;1045;g2b967b53ff2_0_181"/>
          <p:cNvSpPr/>
          <p:nvPr/>
        </p:nvSpPr>
        <p:spPr>
          <a:xfrm>
            <a:off x="152400" y="962133"/>
            <a:ext cx="8915400" cy="3387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2"/>
                </a:solidFill>
                <a:latin typeface="Calibri"/>
                <a:ea typeface="Calibri"/>
                <a:cs typeface="Calibri"/>
                <a:sym typeface="Calibri"/>
              </a:rPr>
              <a:t>calculate using all of the units of the neural network, and calculate the final output of the whole network</a:t>
            </a:r>
            <a:endParaRPr/>
          </a:p>
        </p:txBody>
      </p:sp>
      <p:pic>
        <p:nvPicPr>
          <p:cNvPr id="1046" name="Google Shape;1046;g2b967b53ff2_0_181"/>
          <p:cNvPicPr preferRelativeResize="0"/>
          <p:nvPr/>
        </p:nvPicPr>
        <p:blipFill rotWithShape="1">
          <a:blip r:embed="rId3">
            <a:alphaModFix/>
          </a:blip>
          <a:srcRect b="0" l="0" r="0" t="0"/>
          <a:stretch/>
        </p:blipFill>
        <p:spPr>
          <a:xfrm>
            <a:off x="134566" y="2166260"/>
            <a:ext cx="3518170" cy="1288707"/>
          </a:xfrm>
          <a:prstGeom prst="rect">
            <a:avLst/>
          </a:prstGeom>
          <a:noFill/>
          <a:ln>
            <a:noFill/>
          </a:ln>
        </p:spPr>
      </p:pic>
      <p:pic>
        <p:nvPicPr>
          <p:cNvPr id="1047" name="Google Shape;1047;g2b967b53ff2_0_181"/>
          <p:cNvPicPr preferRelativeResize="0"/>
          <p:nvPr/>
        </p:nvPicPr>
        <p:blipFill rotWithShape="1">
          <a:blip r:embed="rId4">
            <a:alphaModFix/>
          </a:blip>
          <a:srcRect b="0" l="0" r="0" t="0"/>
          <a:stretch/>
        </p:blipFill>
        <p:spPr>
          <a:xfrm>
            <a:off x="4537953" y="1521906"/>
            <a:ext cx="4572000" cy="3539613"/>
          </a:xfrm>
          <a:prstGeom prst="rect">
            <a:avLst/>
          </a:prstGeom>
          <a:noFill/>
          <a:ln>
            <a:noFill/>
          </a:ln>
        </p:spPr>
      </p:pic>
      <p:pic>
        <p:nvPicPr>
          <p:cNvPr id="1048" name="Google Shape;1048;g2b967b53ff2_0_181"/>
          <p:cNvPicPr preferRelativeResize="0"/>
          <p:nvPr/>
        </p:nvPicPr>
        <p:blipFill rotWithShape="1">
          <a:blip r:embed="rId5">
            <a:alphaModFix/>
          </a:blip>
          <a:srcRect b="0" l="0" r="0" t="0"/>
          <a:stretch/>
        </p:blipFill>
        <p:spPr>
          <a:xfrm>
            <a:off x="76200" y="3759920"/>
            <a:ext cx="4367213" cy="1139541"/>
          </a:xfrm>
          <a:prstGeom prst="rect">
            <a:avLst/>
          </a:prstGeom>
          <a:noFill/>
          <a:ln>
            <a:noFill/>
          </a:ln>
        </p:spPr>
      </p:pic>
      <p:sp>
        <p:nvSpPr>
          <p:cNvPr id="1049" name="Google Shape;1049;g2b967b53ff2_0_181"/>
          <p:cNvSpPr/>
          <p:nvPr/>
        </p:nvSpPr>
        <p:spPr>
          <a:xfrm>
            <a:off x="123217" y="1518321"/>
            <a:ext cx="2695200" cy="3693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FF00"/>
                </a:solidFill>
                <a:latin typeface="Calibri"/>
                <a:ea typeface="Calibri"/>
                <a:cs typeface="Calibri"/>
                <a:sym typeface="Calibri"/>
              </a:rPr>
              <a:t>Input layer → Hidden layer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2b967b53ff2_0_190"/>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200"/>
              <a:t>Binary Classification of a Picture Using 1 Unit</a:t>
            </a:r>
            <a:endParaRPr/>
          </a:p>
        </p:txBody>
      </p:sp>
      <p:sp>
        <p:nvSpPr>
          <p:cNvPr id="1055" name="Google Shape;1055;g2b967b53ff2_0_190"/>
          <p:cNvSpPr/>
          <p:nvPr/>
        </p:nvSpPr>
        <p:spPr>
          <a:xfrm>
            <a:off x="152400" y="962133"/>
            <a:ext cx="8915400" cy="3387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2"/>
                </a:solidFill>
                <a:latin typeface="Calibri"/>
                <a:ea typeface="Calibri"/>
                <a:cs typeface="Calibri"/>
                <a:sym typeface="Calibri"/>
              </a:rPr>
              <a:t>calculate using all of the units of the neural network, and calculate the final output of the whole network</a:t>
            </a:r>
            <a:endParaRPr/>
          </a:p>
        </p:txBody>
      </p:sp>
      <p:sp>
        <p:nvSpPr>
          <p:cNvPr id="1056" name="Google Shape;1056;g2b967b53ff2_0_190"/>
          <p:cNvSpPr/>
          <p:nvPr/>
        </p:nvSpPr>
        <p:spPr>
          <a:xfrm>
            <a:off x="152401" y="1395212"/>
            <a:ext cx="2514600" cy="5847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FFFF00"/>
                </a:solidFill>
                <a:latin typeface="Calibri"/>
                <a:ea typeface="Calibri"/>
                <a:cs typeface="Calibri"/>
                <a:sym typeface="Calibri"/>
              </a:rPr>
              <a:t>Hidden layer → Output layer</a:t>
            </a:r>
            <a:endParaRPr/>
          </a:p>
        </p:txBody>
      </p:sp>
      <p:pic>
        <p:nvPicPr>
          <p:cNvPr id="1057" name="Google Shape;1057;g2b967b53ff2_0_190"/>
          <p:cNvPicPr preferRelativeResize="0"/>
          <p:nvPr/>
        </p:nvPicPr>
        <p:blipFill rotWithShape="1">
          <a:blip r:embed="rId3">
            <a:alphaModFix/>
          </a:blip>
          <a:srcRect b="0" l="0" r="0" t="0"/>
          <a:stretch/>
        </p:blipFill>
        <p:spPr>
          <a:xfrm>
            <a:off x="132945" y="1809468"/>
            <a:ext cx="1905000" cy="2010834"/>
          </a:xfrm>
          <a:prstGeom prst="rect">
            <a:avLst/>
          </a:prstGeom>
          <a:noFill/>
          <a:ln>
            <a:noFill/>
          </a:ln>
        </p:spPr>
      </p:pic>
      <p:pic>
        <p:nvPicPr>
          <p:cNvPr id="1058" name="Google Shape;1058;g2b967b53ff2_0_190"/>
          <p:cNvPicPr preferRelativeResize="0"/>
          <p:nvPr/>
        </p:nvPicPr>
        <p:blipFill rotWithShape="1">
          <a:blip r:embed="rId4">
            <a:alphaModFix/>
          </a:blip>
          <a:srcRect b="0" l="0" r="0" t="0"/>
          <a:stretch/>
        </p:blipFill>
        <p:spPr>
          <a:xfrm>
            <a:off x="132945" y="3898308"/>
            <a:ext cx="2180838" cy="1204913"/>
          </a:xfrm>
          <a:prstGeom prst="rect">
            <a:avLst/>
          </a:prstGeom>
          <a:noFill/>
          <a:ln>
            <a:noFill/>
          </a:ln>
        </p:spPr>
      </p:pic>
      <p:pic>
        <p:nvPicPr>
          <p:cNvPr id="1059" name="Google Shape;1059;g2b967b53ff2_0_190"/>
          <p:cNvPicPr preferRelativeResize="0"/>
          <p:nvPr/>
        </p:nvPicPr>
        <p:blipFill rotWithShape="1">
          <a:blip r:embed="rId5">
            <a:alphaModFix/>
          </a:blip>
          <a:srcRect b="0" l="0" r="0" t="0"/>
          <a:stretch/>
        </p:blipFill>
        <p:spPr>
          <a:xfrm>
            <a:off x="2743200" y="1403724"/>
            <a:ext cx="3992191" cy="1033037"/>
          </a:xfrm>
          <a:prstGeom prst="rect">
            <a:avLst/>
          </a:prstGeom>
          <a:noFill/>
          <a:ln>
            <a:noFill/>
          </a:ln>
        </p:spPr>
      </p:pic>
      <p:pic>
        <p:nvPicPr>
          <p:cNvPr id="1060" name="Google Shape;1060;g2b967b53ff2_0_190"/>
          <p:cNvPicPr preferRelativeResize="0"/>
          <p:nvPr/>
        </p:nvPicPr>
        <p:blipFill rotWithShape="1">
          <a:blip r:embed="rId6">
            <a:alphaModFix/>
          </a:blip>
          <a:srcRect b="0" l="0" r="0" t="0"/>
          <a:stretch/>
        </p:blipFill>
        <p:spPr>
          <a:xfrm>
            <a:off x="2751306" y="2534030"/>
            <a:ext cx="3992191" cy="609301"/>
          </a:xfrm>
          <a:prstGeom prst="rect">
            <a:avLst/>
          </a:prstGeom>
          <a:noFill/>
          <a:ln>
            <a:noFill/>
          </a:ln>
        </p:spPr>
      </p:pic>
      <p:pic>
        <p:nvPicPr>
          <p:cNvPr id="1061" name="Google Shape;1061;g2b967b53ff2_0_190"/>
          <p:cNvPicPr preferRelativeResize="0"/>
          <p:nvPr/>
        </p:nvPicPr>
        <p:blipFill rotWithShape="1">
          <a:blip r:embed="rId7">
            <a:alphaModFix/>
          </a:blip>
          <a:srcRect b="0" l="0" r="0" t="14799"/>
          <a:stretch/>
        </p:blipFill>
        <p:spPr>
          <a:xfrm>
            <a:off x="2751306" y="3240600"/>
            <a:ext cx="3992191" cy="664181"/>
          </a:xfrm>
          <a:prstGeom prst="rect">
            <a:avLst/>
          </a:prstGeom>
          <a:noFill/>
          <a:ln>
            <a:noFill/>
          </a:ln>
        </p:spPr>
      </p:pic>
      <p:pic>
        <p:nvPicPr>
          <p:cNvPr id="1062" name="Google Shape;1062;g2b967b53ff2_0_190"/>
          <p:cNvPicPr preferRelativeResize="0"/>
          <p:nvPr/>
        </p:nvPicPr>
        <p:blipFill rotWithShape="1">
          <a:blip r:embed="rId8">
            <a:alphaModFix/>
          </a:blip>
          <a:srcRect b="0" l="0" r="0" t="0"/>
          <a:stretch/>
        </p:blipFill>
        <p:spPr>
          <a:xfrm>
            <a:off x="2751306" y="4058763"/>
            <a:ext cx="3992191" cy="373503"/>
          </a:xfrm>
          <a:prstGeom prst="rect">
            <a:avLst/>
          </a:prstGeom>
          <a:noFill/>
          <a:ln>
            <a:noFill/>
          </a:ln>
        </p:spPr>
      </p:pic>
      <p:sp>
        <p:nvSpPr>
          <p:cNvPr id="1063" name="Google Shape;1063;g2b967b53ff2_0_190"/>
          <p:cNvSpPr/>
          <p:nvPr/>
        </p:nvSpPr>
        <p:spPr>
          <a:xfrm>
            <a:off x="2743200" y="4595094"/>
            <a:ext cx="4000200" cy="430800"/>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IN" sz="1100">
                <a:solidFill>
                  <a:srgbClr val="FFFF00"/>
                </a:solidFill>
                <a:latin typeface="Calibri"/>
                <a:ea typeface="Calibri"/>
                <a:cs typeface="Calibri"/>
                <a:sym typeface="Calibri"/>
              </a:rPr>
              <a:t>It is  y≥0.5 , thus y is close to 1. This means The number on the picture is 1.</a:t>
            </a:r>
            <a:endParaRPr/>
          </a:p>
        </p:txBody>
      </p:sp>
      <p:sp>
        <p:nvSpPr>
          <p:cNvPr id="1064" name="Google Shape;1064;g2b967b53ff2_0_190"/>
          <p:cNvSpPr/>
          <p:nvPr/>
        </p:nvSpPr>
        <p:spPr>
          <a:xfrm>
            <a:off x="6858000" y="1403724"/>
            <a:ext cx="2057400" cy="35394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400">
                <a:solidFill>
                  <a:schemeClr val="lt1"/>
                </a:solidFill>
                <a:latin typeface="Calibri"/>
                <a:ea typeface="Calibri"/>
                <a:cs typeface="Calibri"/>
                <a:sym typeface="Calibri"/>
              </a:rPr>
              <a:t> In the other words, the parameters were aimlessly set up in the first place and happen to give an accurate result. When learning with neural network, the neural network adjust its own parameters to give a better accurate classification result. To do this, an algorithm called "</a:t>
            </a:r>
            <a:r>
              <a:rPr lang="en-IN" sz="1400">
                <a:solidFill>
                  <a:srgbClr val="7030A0"/>
                </a:solidFill>
                <a:latin typeface="Calibri"/>
                <a:ea typeface="Calibri"/>
                <a:cs typeface="Calibri"/>
                <a:sym typeface="Calibri"/>
              </a:rPr>
              <a:t>Backpropagation</a:t>
            </a:r>
            <a:r>
              <a:rPr lang="en-IN" sz="1400">
                <a:solidFill>
                  <a:schemeClr val="lt1"/>
                </a:solidFill>
                <a:latin typeface="Calibri"/>
                <a:ea typeface="Calibri"/>
                <a:cs typeface="Calibri"/>
                <a:sym typeface="Calibri"/>
              </a:rPr>
              <a:t>" is used to calculate how much update is needed for each weight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b967b53ff2_0_204"/>
          <p:cNvSpPr txBox="1"/>
          <p:nvPr>
            <p:ph type="title"/>
          </p:nvPr>
        </p:nvSpPr>
        <p:spPr>
          <a:xfrm>
            <a:off x="838200" y="9656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2800"/>
              <a:buFont typeface="Calibri"/>
              <a:buNone/>
            </a:pPr>
            <a:r>
              <a:rPr lang="en-IN" sz="2800"/>
              <a:t>Overall picture</a:t>
            </a:r>
            <a:endParaRPr sz="3200"/>
          </a:p>
        </p:txBody>
      </p:sp>
      <p:pic>
        <p:nvPicPr>
          <p:cNvPr id="1070" name="Google Shape;1070;g2b967b53ff2_0_204"/>
          <p:cNvPicPr preferRelativeResize="0"/>
          <p:nvPr/>
        </p:nvPicPr>
        <p:blipFill rotWithShape="1">
          <a:blip r:embed="rId3">
            <a:alphaModFix/>
          </a:blip>
          <a:srcRect b="0" l="0" r="0" t="0"/>
          <a:stretch/>
        </p:blipFill>
        <p:spPr>
          <a:xfrm>
            <a:off x="1219200" y="996585"/>
            <a:ext cx="6705601" cy="38975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762000" y="3648"/>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Breakthroughs with neural network</a:t>
            </a:r>
            <a:endParaRPr/>
          </a:p>
        </p:txBody>
      </p:sp>
      <p:pic>
        <p:nvPicPr>
          <p:cNvPr id="171" name="Google Shape;171;p13"/>
          <p:cNvPicPr preferRelativeResize="0"/>
          <p:nvPr/>
        </p:nvPicPr>
        <p:blipFill rotWithShape="1">
          <a:blip r:embed="rId3">
            <a:alphaModFix/>
          </a:blip>
          <a:srcRect b="0" l="0" r="0" t="0"/>
          <a:stretch/>
        </p:blipFill>
        <p:spPr>
          <a:xfrm>
            <a:off x="1295400" y="1581150"/>
            <a:ext cx="7162800" cy="223092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2b967b53ff2_0_209"/>
          <p:cNvSpPr txBox="1"/>
          <p:nvPr>
            <p:ph type="title"/>
          </p:nvPr>
        </p:nvSpPr>
        <p:spPr>
          <a:xfrm>
            <a:off x="838200" y="96561"/>
            <a:ext cx="6248400" cy="646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2800"/>
              <a:t>What is the derivative of the logistic sigmoid function?</a:t>
            </a:r>
            <a:endParaRPr sz="3200"/>
          </a:p>
        </p:txBody>
      </p:sp>
      <p:pic>
        <p:nvPicPr>
          <p:cNvPr id="1076" name="Google Shape;1076;g2b967b53ff2_0_209"/>
          <p:cNvPicPr preferRelativeResize="0"/>
          <p:nvPr/>
        </p:nvPicPr>
        <p:blipFill rotWithShape="1">
          <a:blip r:embed="rId3">
            <a:alphaModFix/>
          </a:blip>
          <a:srcRect b="0" l="0" r="0" t="0"/>
          <a:stretch/>
        </p:blipFill>
        <p:spPr>
          <a:xfrm>
            <a:off x="228600" y="1920402"/>
            <a:ext cx="2789293" cy="1228617"/>
          </a:xfrm>
          <a:prstGeom prst="rect">
            <a:avLst/>
          </a:prstGeom>
          <a:noFill/>
          <a:ln>
            <a:noFill/>
          </a:ln>
        </p:spPr>
      </p:pic>
      <p:pic>
        <p:nvPicPr>
          <p:cNvPr id="1077" name="Google Shape;1077;g2b967b53ff2_0_209"/>
          <p:cNvPicPr preferRelativeResize="0"/>
          <p:nvPr/>
        </p:nvPicPr>
        <p:blipFill rotWithShape="1">
          <a:blip r:embed="rId4">
            <a:alphaModFix/>
          </a:blip>
          <a:srcRect b="0" l="0" r="0" t="0"/>
          <a:stretch/>
        </p:blipFill>
        <p:spPr>
          <a:xfrm>
            <a:off x="3124200" y="449344"/>
            <a:ext cx="3260489" cy="2743200"/>
          </a:xfrm>
          <a:prstGeom prst="rect">
            <a:avLst/>
          </a:prstGeom>
          <a:noFill/>
          <a:ln>
            <a:noFill/>
          </a:ln>
        </p:spPr>
      </p:pic>
      <p:pic>
        <p:nvPicPr>
          <p:cNvPr id="1078" name="Google Shape;1078;g2b967b53ff2_0_209"/>
          <p:cNvPicPr preferRelativeResize="0"/>
          <p:nvPr/>
        </p:nvPicPr>
        <p:blipFill rotWithShape="1">
          <a:blip r:embed="rId5">
            <a:alphaModFix/>
          </a:blip>
          <a:srcRect b="0" l="23494" r="0" t="0"/>
          <a:stretch/>
        </p:blipFill>
        <p:spPr>
          <a:xfrm>
            <a:off x="381000" y="3333750"/>
            <a:ext cx="4962525" cy="314325"/>
          </a:xfrm>
          <a:prstGeom prst="rect">
            <a:avLst/>
          </a:prstGeom>
          <a:noFill/>
          <a:ln>
            <a:noFill/>
          </a:ln>
        </p:spPr>
      </p:pic>
      <p:pic>
        <p:nvPicPr>
          <p:cNvPr id="1079" name="Google Shape;1079;g2b967b53ff2_0_209"/>
          <p:cNvPicPr preferRelativeResize="0"/>
          <p:nvPr/>
        </p:nvPicPr>
        <p:blipFill rotWithShape="1">
          <a:blip r:embed="rId6">
            <a:alphaModFix/>
          </a:blip>
          <a:srcRect b="0" l="0" r="0" t="0"/>
          <a:stretch/>
        </p:blipFill>
        <p:spPr>
          <a:xfrm>
            <a:off x="5550773" y="2534710"/>
            <a:ext cx="3570529" cy="2557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b967b53ff2_0_217"/>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pic>
        <p:nvPicPr>
          <p:cNvPr id="1085" name="Google Shape;1085;g2b967b53ff2_0_217"/>
          <p:cNvPicPr preferRelativeResize="0"/>
          <p:nvPr/>
        </p:nvPicPr>
        <p:blipFill rotWithShape="1">
          <a:blip r:embed="rId3">
            <a:alphaModFix/>
          </a:blip>
          <a:srcRect b="0" l="0" r="0" t="0"/>
          <a:stretch/>
        </p:blipFill>
        <p:spPr>
          <a:xfrm>
            <a:off x="56744" y="1046120"/>
            <a:ext cx="2876943" cy="2448041"/>
          </a:xfrm>
          <a:prstGeom prst="rect">
            <a:avLst/>
          </a:prstGeom>
          <a:noFill/>
          <a:ln>
            <a:noFill/>
          </a:ln>
        </p:spPr>
      </p:pic>
      <p:sp>
        <p:nvSpPr>
          <p:cNvPr id="1086" name="Google Shape;1086;g2b967b53ff2_0_217"/>
          <p:cNvSpPr/>
          <p:nvPr/>
        </p:nvSpPr>
        <p:spPr>
          <a:xfrm>
            <a:off x="25940" y="642336"/>
            <a:ext cx="1821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Forward Pass</a:t>
            </a:r>
            <a:endParaRPr/>
          </a:p>
        </p:txBody>
      </p:sp>
      <p:sp>
        <p:nvSpPr>
          <p:cNvPr id="1087" name="Google Shape;1087;g2b967b53ff2_0_217"/>
          <p:cNvSpPr/>
          <p:nvPr/>
        </p:nvSpPr>
        <p:spPr>
          <a:xfrm>
            <a:off x="2954764" y="976405"/>
            <a:ext cx="6113100" cy="861900"/>
          </a:xfrm>
          <a:prstGeom prst="rect">
            <a:avLst/>
          </a:prstGeom>
          <a:solidFill>
            <a:srgbClr val="333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lt1"/>
                </a:solidFill>
                <a:latin typeface="Calibri"/>
                <a:ea typeface="Calibri"/>
                <a:cs typeface="Calibri"/>
                <a:sym typeface="Calibri"/>
              </a:rPr>
              <a:t>the neural network currently predicts given the weights and biases above and inputs of 0.05 and 0.10.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n-IN" sz="1600">
                <a:solidFill>
                  <a:schemeClr val="lt1"/>
                </a:solidFill>
                <a:latin typeface="Calibri"/>
                <a:ea typeface="Calibri"/>
                <a:cs typeface="Calibri"/>
                <a:sym typeface="Calibri"/>
              </a:rPr>
              <a:t>To do this we’ll feed those inputs forward though the network</a:t>
            </a:r>
            <a:endParaRPr/>
          </a:p>
        </p:txBody>
      </p:sp>
      <p:sp>
        <p:nvSpPr>
          <p:cNvPr id="1088" name="Google Shape;1088;g2b967b53ff2_0_217"/>
          <p:cNvSpPr/>
          <p:nvPr/>
        </p:nvSpPr>
        <p:spPr>
          <a:xfrm>
            <a:off x="2952044" y="1899735"/>
            <a:ext cx="6115800" cy="831000"/>
          </a:xfrm>
          <a:prstGeom prst="rect">
            <a:avLst/>
          </a:prstGeom>
          <a:solidFill>
            <a:srgbClr val="6F0F5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lt1"/>
                </a:solidFill>
                <a:latin typeface="Calibri"/>
                <a:ea typeface="Calibri"/>
                <a:cs typeface="Calibri"/>
                <a:sym typeface="Calibri"/>
              </a:rPr>
              <a:t>To figure out the total net input to each hidden layer neuron, squash the total net input using an activation function (use the logistic function), then repeat the process with the output layer neurons</a:t>
            </a:r>
            <a:endParaRPr/>
          </a:p>
        </p:txBody>
      </p:sp>
      <p:pic>
        <p:nvPicPr>
          <p:cNvPr id="1089" name="Google Shape;1089;g2b967b53ff2_0_217"/>
          <p:cNvPicPr preferRelativeResize="0"/>
          <p:nvPr/>
        </p:nvPicPr>
        <p:blipFill rotWithShape="1">
          <a:blip r:embed="rId4">
            <a:alphaModFix/>
          </a:blip>
          <a:srcRect b="0" l="0" r="0" t="0"/>
          <a:stretch/>
        </p:blipFill>
        <p:spPr>
          <a:xfrm>
            <a:off x="56744" y="3663950"/>
            <a:ext cx="4191000" cy="1117600"/>
          </a:xfrm>
          <a:prstGeom prst="rect">
            <a:avLst/>
          </a:prstGeom>
          <a:noFill/>
          <a:ln>
            <a:noFill/>
          </a:ln>
        </p:spPr>
      </p:pic>
      <p:pic>
        <p:nvPicPr>
          <p:cNvPr id="1090" name="Google Shape;1090;g2b967b53ff2_0_217"/>
          <p:cNvPicPr preferRelativeResize="0"/>
          <p:nvPr/>
        </p:nvPicPr>
        <p:blipFill rotWithShape="1">
          <a:blip r:embed="rId5">
            <a:alphaModFix/>
          </a:blip>
          <a:srcRect b="0" l="0" r="0" t="0"/>
          <a:stretch/>
        </p:blipFill>
        <p:spPr>
          <a:xfrm>
            <a:off x="4333875" y="2816250"/>
            <a:ext cx="4810126" cy="936551"/>
          </a:xfrm>
          <a:prstGeom prst="rect">
            <a:avLst/>
          </a:prstGeom>
          <a:noFill/>
          <a:ln>
            <a:noFill/>
          </a:ln>
        </p:spPr>
      </p:pic>
      <p:pic>
        <p:nvPicPr>
          <p:cNvPr id="1091" name="Google Shape;1091;g2b967b53ff2_0_217"/>
          <p:cNvPicPr preferRelativeResize="0"/>
          <p:nvPr/>
        </p:nvPicPr>
        <p:blipFill rotWithShape="1">
          <a:blip r:embed="rId6">
            <a:alphaModFix/>
          </a:blip>
          <a:srcRect b="0" l="0" r="0" t="0"/>
          <a:stretch/>
        </p:blipFill>
        <p:spPr>
          <a:xfrm>
            <a:off x="4375728" y="4076571"/>
            <a:ext cx="3209925" cy="79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2b967b53ff2_0_228"/>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097" name="Google Shape;1097;g2b967b53ff2_0_228"/>
          <p:cNvSpPr/>
          <p:nvPr/>
        </p:nvSpPr>
        <p:spPr>
          <a:xfrm>
            <a:off x="304800" y="514350"/>
            <a:ext cx="156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Basic structure</a:t>
            </a:r>
            <a:endParaRPr/>
          </a:p>
        </p:txBody>
      </p:sp>
      <p:sp>
        <p:nvSpPr>
          <p:cNvPr id="1098" name="Google Shape;1098;g2b967b53ff2_0_228"/>
          <p:cNvSpPr/>
          <p:nvPr/>
        </p:nvSpPr>
        <p:spPr>
          <a:xfrm>
            <a:off x="381000" y="900300"/>
            <a:ext cx="8686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Use a neural network with two inputs, two hidden neurons, two output neurons. Additionally, the hidden and output neurons will include a bias.</a:t>
            </a:r>
            <a:endParaRPr sz="1800">
              <a:solidFill>
                <a:schemeClr val="lt1"/>
              </a:solidFill>
              <a:latin typeface="Calibri"/>
              <a:ea typeface="Calibri"/>
              <a:cs typeface="Calibri"/>
              <a:sym typeface="Calibri"/>
            </a:endParaRPr>
          </a:p>
        </p:txBody>
      </p:sp>
      <p:pic>
        <p:nvPicPr>
          <p:cNvPr id="1099" name="Google Shape;1099;g2b967b53ff2_0_228"/>
          <p:cNvPicPr preferRelativeResize="0"/>
          <p:nvPr/>
        </p:nvPicPr>
        <p:blipFill rotWithShape="1">
          <a:blip r:embed="rId3">
            <a:alphaModFix/>
          </a:blip>
          <a:srcRect b="0" l="0" r="0" t="0"/>
          <a:stretch/>
        </p:blipFill>
        <p:spPr>
          <a:xfrm>
            <a:off x="304800" y="2028709"/>
            <a:ext cx="2520391" cy="2144645"/>
          </a:xfrm>
          <a:prstGeom prst="rect">
            <a:avLst/>
          </a:prstGeom>
          <a:noFill/>
          <a:ln>
            <a:noFill/>
          </a:ln>
        </p:spPr>
      </p:pic>
      <p:sp>
        <p:nvSpPr>
          <p:cNvPr id="1100" name="Google Shape;1100;g2b967b53ff2_0_228"/>
          <p:cNvSpPr/>
          <p:nvPr/>
        </p:nvSpPr>
        <p:spPr>
          <a:xfrm>
            <a:off x="3276600" y="1604187"/>
            <a:ext cx="2877000" cy="3693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initial weights, the biases</a:t>
            </a:r>
            <a:endParaRPr/>
          </a:p>
        </p:txBody>
      </p:sp>
      <p:pic>
        <p:nvPicPr>
          <p:cNvPr id="1101" name="Google Shape;1101;g2b967b53ff2_0_228"/>
          <p:cNvPicPr preferRelativeResize="0"/>
          <p:nvPr/>
        </p:nvPicPr>
        <p:blipFill rotWithShape="1">
          <a:blip r:embed="rId4">
            <a:alphaModFix/>
          </a:blip>
          <a:srcRect b="0" l="0" r="0" t="0"/>
          <a:stretch/>
        </p:blipFill>
        <p:spPr>
          <a:xfrm>
            <a:off x="3276599" y="2028709"/>
            <a:ext cx="2876943" cy="2448041"/>
          </a:xfrm>
          <a:prstGeom prst="rect">
            <a:avLst/>
          </a:prstGeom>
          <a:noFill/>
          <a:ln>
            <a:noFill/>
          </a:ln>
        </p:spPr>
      </p:pic>
      <p:sp>
        <p:nvSpPr>
          <p:cNvPr id="1102" name="Google Shape;1102;g2b967b53ff2_0_228"/>
          <p:cNvSpPr/>
          <p:nvPr/>
        </p:nvSpPr>
        <p:spPr>
          <a:xfrm>
            <a:off x="6400800" y="1335761"/>
            <a:ext cx="2667000" cy="1754400"/>
          </a:xfrm>
          <a:prstGeom prst="rect">
            <a:avLst/>
          </a:prstGeom>
          <a:solidFill>
            <a:srgbClr val="FECE99"/>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rgbClr val="FF0000"/>
                </a:solidFill>
                <a:latin typeface="Calibri"/>
                <a:ea typeface="Calibri"/>
                <a:cs typeface="Calibri"/>
                <a:sym typeface="Calibri"/>
              </a:rPr>
              <a:t>Goal of backpropagation is to optimize the weights so that the neural network can learn how to correctly map arbitrary inputs to outputs</a:t>
            </a:r>
            <a:endParaRPr/>
          </a:p>
        </p:txBody>
      </p:sp>
      <p:sp>
        <p:nvSpPr>
          <p:cNvPr id="1103" name="Google Shape;1103;g2b967b53ff2_0_228"/>
          <p:cNvSpPr/>
          <p:nvPr/>
        </p:nvSpPr>
        <p:spPr>
          <a:xfrm>
            <a:off x="6439711" y="3276421"/>
            <a:ext cx="2628000" cy="147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Example : a single training set: given inputs 0.05 and 0.10, we want the neural network to output 0.01 and 0.99</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g2b967b53ff2_0_239"/>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pic>
        <p:nvPicPr>
          <p:cNvPr id="1109" name="Google Shape;1109;g2b967b53ff2_0_239"/>
          <p:cNvPicPr preferRelativeResize="0"/>
          <p:nvPr/>
        </p:nvPicPr>
        <p:blipFill rotWithShape="1">
          <a:blip r:embed="rId3">
            <a:alphaModFix/>
          </a:blip>
          <a:srcRect b="0" l="0" r="0" t="0"/>
          <a:stretch/>
        </p:blipFill>
        <p:spPr>
          <a:xfrm>
            <a:off x="56744" y="1046120"/>
            <a:ext cx="2876943" cy="2448041"/>
          </a:xfrm>
          <a:prstGeom prst="rect">
            <a:avLst/>
          </a:prstGeom>
          <a:noFill/>
          <a:ln>
            <a:noFill/>
          </a:ln>
        </p:spPr>
      </p:pic>
      <p:sp>
        <p:nvSpPr>
          <p:cNvPr id="1110" name="Google Shape;1110;g2b967b53ff2_0_239"/>
          <p:cNvSpPr/>
          <p:nvPr/>
        </p:nvSpPr>
        <p:spPr>
          <a:xfrm>
            <a:off x="25940" y="642336"/>
            <a:ext cx="1821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Forward Pass</a:t>
            </a:r>
            <a:endParaRPr/>
          </a:p>
        </p:txBody>
      </p:sp>
      <p:pic>
        <p:nvPicPr>
          <p:cNvPr id="1111" name="Google Shape;1111;g2b967b53ff2_0_239"/>
          <p:cNvPicPr preferRelativeResize="0"/>
          <p:nvPr/>
        </p:nvPicPr>
        <p:blipFill rotWithShape="1">
          <a:blip r:embed="rId4">
            <a:alphaModFix/>
          </a:blip>
          <a:srcRect b="0" l="0" r="0" t="0"/>
          <a:stretch/>
        </p:blipFill>
        <p:spPr>
          <a:xfrm>
            <a:off x="56744" y="3609057"/>
            <a:ext cx="2876943" cy="823234"/>
          </a:xfrm>
          <a:prstGeom prst="rect">
            <a:avLst/>
          </a:prstGeom>
          <a:noFill/>
          <a:ln>
            <a:noFill/>
          </a:ln>
        </p:spPr>
      </p:pic>
      <p:pic>
        <p:nvPicPr>
          <p:cNvPr id="1112" name="Google Shape;1112;g2b967b53ff2_0_239"/>
          <p:cNvPicPr preferRelativeResize="0"/>
          <p:nvPr/>
        </p:nvPicPr>
        <p:blipFill rotWithShape="1">
          <a:blip r:embed="rId5">
            <a:alphaModFix/>
          </a:blip>
          <a:srcRect b="31422" l="0" r="0" t="27895"/>
          <a:stretch/>
        </p:blipFill>
        <p:spPr>
          <a:xfrm>
            <a:off x="3005137" y="601890"/>
            <a:ext cx="4810126" cy="381000"/>
          </a:xfrm>
          <a:prstGeom prst="rect">
            <a:avLst/>
          </a:prstGeom>
          <a:noFill/>
          <a:ln>
            <a:noFill/>
          </a:ln>
        </p:spPr>
      </p:pic>
      <p:pic>
        <p:nvPicPr>
          <p:cNvPr id="1113" name="Google Shape;1113;g2b967b53ff2_0_239"/>
          <p:cNvPicPr preferRelativeResize="0"/>
          <p:nvPr/>
        </p:nvPicPr>
        <p:blipFill rotWithShape="1">
          <a:blip r:embed="rId6">
            <a:alphaModFix/>
          </a:blip>
          <a:srcRect b="13392" l="10834" r="6081" t="38414"/>
          <a:stretch/>
        </p:blipFill>
        <p:spPr>
          <a:xfrm>
            <a:off x="3005137" y="1119214"/>
            <a:ext cx="2667000" cy="381000"/>
          </a:xfrm>
          <a:prstGeom prst="rect">
            <a:avLst/>
          </a:prstGeom>
          <a:noFill/>
          <a:ln>
            <a:noFill/>
          </a:ln>
        </p:spPr>
      </p:pic>
      <p:pic>
        <p:nvPicPr>
          <p:cNvPr id="1114" name="Google Shape;1114;g2b967b53ff2_0_239"/>
          <p:cNvPicPr preferRelativeResize="0"/>
          <p:nvPr/>
        </p:nvPicPr>
        <p:blipFill rotWithShape="1">
          <a:blip r:embed="rId7">
            <a:alphaModFix/>
          </a:blip>
          <a:srcRect b="0" l="0" r="0" t="10650"/>
          <a:stretch/>
        </p:blipFill>
        <p:spPr>
          <a:xfrm>
            <a:off x="3005137" y="1661754"/>
            <a:ext cx="5486399" cy="1245775"/>
          </a:xfrm>
          <a:prstGeom prst="rect">
            <a:avLst/>
          </a:prstGeom>
          <a:noFill/>
          <a:ln>
            <a:noFill/>
          </a:ln>
        </p:spPr>
      </p:pic>
      <p:pic>
        <p:nvPicPr>
          <p:cNvPr id="1115" name="Google Shape;1115;g2b967b53ff2_0_239"/>
          <p:cNvPicPr preferRelativeResize="0"/>
          <p:nvPr/>
        </p:nvPicPr>
        <p:blipFill rotWithShape="1">
          <a:blip r:embed="rId8">
            <a:alphaModFix/>
          </a:blip>
          <a:srcRect b="0" l="0" r="0" t="0"/>
          <a:stretch/>
        </p:blipFill>
        <p:spPr>
          <a:xfrm>
            <a:off x="6678360" y="2629674"/>
            <a:ext cx="1771043" cy="239927"/>
          </a:xfrm>
          <a:prstGeom prst="rect">
            <a:avLst/>
          </a:prstGeom>
          <a:noFill/>
          <a:ln>
            <a:noFill/>
          </a:ln>
        </p:spPr>
      </p:pic>
      <p:sp>
        <p:nvSpPr>
          <p:cNvPr id="1116" name="Google Shape;1116;g2b967b53ff2_0_239"/>
          <p:cNvSpPr/>
          <p:nvPr/>
        </p:nvSpPr>
        <p:spPr>
          <a:xfrm>
            <a:off x="3005137" y="2953548"/>
            <a:ext cx="5486400" cy="3078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400">
                <a:solidFill>
                  <a:srgbClr val="FFFF00"/>
                </a:solidFill>
                <a:latin typeface="Calibri"/>
                <a:ea typeface="Calibri"/>
                <a:cs typeface="Calibri"/>
                <a:sym typeface="Calibri"/>
              </a:rPr>
              <a:t>Calculating the Total Error</a:t>
            </a:r>
            <a:endParaRPr/>
          </a:p>
        </p:txBody>
      </p:sp>
      <p:pic>
        <p:nvPicPr>
          <p:cNvPr id="1117" name="Google Shape;1117;g2b967b53ff2_0_239"/>
          <p:cNvPicPr preferRelativeResize="0"/>
          <p:nvPr/>
        </p:nvPicPr>
        <p:blipFill rotWithShape="1">
          <a:blip r:embed="rId9">
            <a:alphaModFix/>
          </a:blip>
          <a:srcRect b="0" l="0" r="0" t="0"/>
          <a:stretch/>
        </p:blipFill>
        <p:spPr>
          <a:xfrm>
            <a:off x="4495800" y="3292432"/>
            <a:ext cx="2631494" cy="341588"/>
          </a:xfrm>
          <a:prstGeom prst="rect">
            <a:avLst/>
          </a:prstGeom>
          <a:noFill/>
          <a:ln>
            <a:noFill/>
          </a:ln>
        </p:spPr>
      </p:pic>
      <p:sp>
        <p:nvSpPr>
          <p:cNvPr id="1118" name="Google Shape;1118;g2b967b53ff2_0_239"/>
          <p:cNvSpPr/>
          <p:nvPr/>
        </p:nvSpPr>
        <p:spPr>
          <a:xfrm>
            <a:off x="2992167" y="3629895"/>
            <a:ext cx="5499300" cy="2769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200">
                <a:solidFill>
                  <a:schemeClr val="lt1"/>
                </a:solidFill>
                <a:latin typeface="Calibri"/>
                <a:ea typeface="Calibri"/>
                <a:cs typeface="Calibri"/>
                <a:sym typeface="Calibri"/>
              </a:rPr>
              <a:t>Target output for o1 is 0.01 but the neural network output 0.75136507 🡪 error is </a:t>
            </a:r>
            <a:endParaRPr sz="1200">
              <a:solidFill>
                <a:schemeClr val="lt1"/>
              </a:solidFill>
              <a:latin typeface="Calibri"/>
              <a:ea typeface="Calibri"/>
              <a:cs typeface="Calibri"/>
              <a:sym typeface="Calibri"/>
            </a:endParaRPr>
          </a:p>
        </p:txBody>
      </p:sp>
      <p:pic>
        <p:nvPicPr>
          <p:cNvPr id="1119" name="Google Shape;1119;g2b967b53ff2_0_239"/>
          <p:cNvPicPr preferRelativeResize="0"/>
          <p:nvPr/>
        </p:nvPicPr>
        <p:blipFill rotWithShape="1">
          <a:blip r:embed="rId10">
            <a:alphaModFix/>
          </a:blip>
          <a:srcRect b="0" l="0" r="0" t="0"/>
          <a:stretch/>
        </p:blipFill>
        <p:spPr>
          <a:xfrm>
            <a:off x="3268614" y="3906894"/>
            <a:ext cx="5167920" cy="265317"/>
          </a:xfrm>
          <a:prstGeom prst="rect">
            <a:avLst/>
          </a:prstGeom>
          <a:noFill/>
          <a:ln>
            <a:noFill/>
          </a:ln>
        </p:spPr>
      </p:pic>
      <p:sp>
        <p:nvSpPr>
          <p:cNvPr id="1120" name="Google Shape;1120;g2b967b53ff2_0_239"/>
          <p:cNvSpPr/>
          <p:nvPr/>
        </p:nvSpPr>
        <p:spPr>
          <a:xfrm>
            <a:off x="3028244" y="4172211"/>
            <a:ext cx="5463300" cy="2769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200">
                <a:solidFill>
                  <a:schemeClr val="lt1"/>
                </a:solidFill>
                <a:latin typeface="Calibri"/>
                <a:ea typeface="Calibri"/>
                <a:cs typeface="Calibri"/>
                <a:sym typeface="Calibri"/>
              </a:rPr>
              <a:t>Repeating this process for o2 (remembering that the target is 0.99)</a:t>
            </a:r>
            <a:endParaRPr/>
          </a:p>
        </p:txBody>
      </p:sp>
      <p:pic>
        <p:nvPicPr>
          <p:cNvPr id="1121" name="Google Shape;1121;g2b967b53ff2_0_239"/>
          <p:cNvPicPr preferRelativeResize="0"/>
          <p:nvPr/>
        </p:nvPicPr>
        <p:blipFill rotWithShape="1">
          <a:blip r:embed="rId11">
            <a:alphaModFix/>
          </a:blip>
          <a:srcRect b="0" l="0" r="0" t="0"/>
          <a:stretch/>
        </p:blipFill>
        <p:spPr>
          <a:xfrm>
            <a:off x="4419600" y="4469273"/>
            <a:ext cx="1528763" cy="159987"/>
          </a:xfrm>
          <a:prstGeom prst="rect">
            <a:avLst/>
          </a:prstGeom>
          <a:noFill/>
          <a:ln>
            <a:noFill/>
          </a:ln>
        </p:spPr>
      </p:pic>
      <p:sp>
        <p:nvSpPr>
          <p:cNvPr id="1122" name="Google Shape;1122;g2b967b53ff2_0_239"/>
          <p:cNvSpPr/>
          <p:nvPr/>
        </p:nvSpPr>
        <p:spPr>
          <a:xfrm>
            <a:off x="25940" y="4456421"/>
            <a:ext cx="2907600" cy="523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rgbClr val="FF0000"/>
                </a:solidFill>
                <a:latin typeface="Calibri"/>
                <a:ea typeface="Calibri"/>
                <a:cs typeface="Calibri"/>
                <a:sym typeface="Calibri"/>
              </a:rPr>
              <a:t>Total error for the neural network is the sum of these errors</a:t>
            </a:r>
            <a:endParaRPr/>
          </a:p>
        </p:txBody>
      </p:sp>
      <p:pic>
        <p:nvPicPr>
          <p:cNvPr id="1123" name="Google Shape;1123;g2b967b53ff2_0_239"/>
          <p:cNvPicPr preferRelativeResize="0"/>
          <p:nvPr/>
        </p:nvPicPr>
        <p:blipFill rotWithShape="1">
          <a:blip r:embed="rId12">
            <a:alphaModFix/>
          </a:blip>
          <a:srcRect b="0" l="0" r="0" t="0"/>
          <a:stretch/>
        </p:blipFill>
        <p:spPr>
          <a:xfrm>
            <a:off x="3024593" y="4662767"/>
            <a:ext cx="5560061" cy="2635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2b967b53ff2_0_258"/>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29" name="Google Shape;1129;g2b967b53ff2_0_258"/>
          <p:cNvSpPr/>
          <p:nvPr/>
        </p:nvSpPr>
        <p:spPr>
          <a:xfrm>
            <a:off x="152400" y="514350"/>
            <a:ext cx="2043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Backwards Pass</a:t>
            </a:r>
            <a:endParaRPr/>
          </a:p>
        </p:txBody>
      </p:sp>
      <p:sp>
        <p:nvSpPr>
          <p:cNvPr id="1130" name="Google Shape;1130;g2b967b53ff2_0_258"/>
          <p:cNvSpPr/>
          <p:nvPr/>
        </p:nvSpPr>
        <p:spPr>
          <a:xfrm>
            <a:off x="2161476" y="488815"/>
            <a:ext cx="6220500" cy="6462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200">
                <a:solidFill>
                  <a:srgbClr val="FF00FF"/>
                </a:solidFill>
                <a:latin typeface="Calibri"/>
                <a:ea typeface="Calibri"/>
                <a:cs typeface="Calibri"/>
                <a:sym typeface="Calibri"/>
              </a:rPr>
              <a:t>Our </a:t>
            </a:r>
            <a:r>
              <a:rPr b="1" lang="en-IN" sz="1200">
                <a:solidFill>
                  <a:srgbClr val="FF00FF"/>
                </a:solidFill>
                <a:latin typeface="Calibri"/>
                <a:ea typeface="Calibri"/>
                <a:cs typeface="Calibri"/>
                <a:sym typeface="Calibri"/>
              </a:rPr>
              <a:t>goal with backpropagation </a:t>
            </a:r>
            <a:r>
              <a:rPr lang="en-IN" sz="1200">
                <a:solidFill>
                  <a:srgbClr val="FF00FF"/>
                </a:solidFill>
                <a:latin typeface="Calibri"/>
                <a:ea typeface="Calibri"/>
                <a:cs typeface="Calibri"/>
                <a:sym typeface="Calibri"/>
              </a:rPr>
              <a:t>is to update each of the weights in the network so that they cause the actual output to be closer the target output, thereby minimizing the error for each output neuron and the network as a whole</a:t>
            </a:r>
            <a:endParaRPr/>
          </a:p>
        </p:txBody>
      </p:sp>
      <p:sp>
        <p:nvSpPr>
          <p:cNvPr id="1131" name="Google Shape;1131;g2b967b53ff2_0_258"/>
          <p:cNvSpPr/>
          <p:nvPr/>
        </p:nvSpPr>
        <p:spPr>
          <a:xfrm>
            <a:off x="342342" y="1188482"/>
            <a:ext cx="141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Output Layer</a:t>
            </a:r>
            <a:endParaRPr/>
          </a:p>
        </p:txBody>
      </p:sp>
      <p:sp>
        <p:nvSpPr>
          <p:cNvPr id="1132" name="Google Shape;1132;g2b967b53ff2_0_258"/>
          <p:cNvSpPr/>
          <p:nvPr/>
        </p:nvSpPr>
        <p:spPr>
          <a:xfrm>
            <a:off x="1866900" y="1191525"/>
            <a:ext cx="7086600" cy="3387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FF0000"/>
                </a:solidFill>
                <a:latin typeface="Calibri"/>
                <a:ea typeface="Calibri"/>
                <a:cs typeface="Calibri"/>
                <a:sym typeface="Calibri"/>
              </a:rPr>
              <a:t>Consider w</a:t>
            </a:r>
            <a:r>
              <a:rPr baseline="-25000" lang="en-IN" sz="1600">
                <a:solidFill>
                  <a:srgbClr val="FF0000"/>
                </a:solidFill>
                <a:latin typeface="Calibri"/>
                <a:ea typeface="Calibri"/>
                <a:cs typeface="Calibri"/>
                <a:sym typeface="Calibri"/>
              </a:rPr>
              <a:t>5</a:t>
            </a:r>
            <a:r>
              <a:rPr lang="en-IN" sz="1600">
                <a:solidFill>
                  <a:srgbClr val="FF0000"/>
                </a:solidFill>
                <a:latin typeface="Calibri"/>
                <a:ea typeface="Calibri"/>
                <a:cs typeface="Calibri"/>
                <a:sym typeface="Calibri"/>
              </a:rPr>
              <a:t>, want to know how much a change in w</a:t>
            </a:r>
            <a:r>
              <a:rPr baseline="-25000" lang="en-IN" sz="1600">
                <a:solidFill>
                  <a:srgbClr val="FF0000"/>
                </a:solidFill>
                <a:latin typeface="Calibri"/>
                <a:ea typeface="Calibri"/>
                <a:cs typeface="Calibri"/>
                <a:sym typeface="Calibri"/>
              </a:rPr>
              <a:t>5</a:t>
            </a:r>
            <a:r>
              <a:rPr lang="en-IN" sz="1600">
                <a:solidFill>
                  <a:srgbClr val="FF0000"/>
                </a:solidFill>
                <a:latin typeface="Calibri"/>
                <a:ea typeface="Calibri"/>
                <a:cs typeface="Calibri"/>
                <a:sym typeface="Calibri"/>
              </a:rPr>
              <a:t> affects the total error, </a:t>
            </a:r>
            <a:endParaRPr/>
          </a:p>
        </p:txBody>
      </p:sp>
      <p:pic>
        <p:nvPicPr>
          <p:cNvPr id="1133" name="Google Shape;1133;g2b967b53ff2_0_258"/>
          <p:cNvPicPr preferRelativeResize="0"/>
          <p:nvPr/>
        </p:nvPicPr>
        <p:blipFill rotWithShape="1">
          <a:blip r:embed="rId3">
            <a:alphaModFix/>
          </a:blip>
          <a:srcRect b="0" l="0" r="0" t="0"/>
          <a:stretch/>
        </p:blipFill>
        <p:spPr>
          <a:xfrm>
            <a:off x="152400" y="2647950"/>
            <a:ext cx="1911408" cy="1623887"/>
          </a:xfrm>
          <a:prstGeom prst="rect">
            <a:avLst/>
          </a:prstGeom>
          <a:noFill/>
          <a:ln>
            <a:noFill/>
          </a:ln>
        </p:spPr>
      </p:pic>
      <p:pic>
        <p:nvPicPr>
          <p:cNvPr id="1134" name="Google Shape;1134;g2b967b53ff2_0_258"/>
          <p:cNvPicPr preferRelativeResize="0"/>
          <p:nvPr/>
        </p:nvPicPr>
        <p:blipFill rotWithShape="1">
          <a:blip r:embed="rId4">
            <a:alphaModFix/>
          </a:blip>
          <a:srcRect b="0" l="0" r="0" t="0"/>
          <a:stretch/>
        </p:blipFill>
        <p:spPr>
          <a:xfrm>
            <a:off x="8244191" y="1120960"/>
            <a:ext cx="723900" cy="533400"/>
          </a:xfrm>
          <a:prstGeom prst="rect">
            <a:avLst/>
          </a:prstGeom>
          <a:noFill/>
          <a:ln>
            <a:noFill/>
          </a:ln>
        </p:spPr>
      </p:pic>
      <p:pic>
        <p:nvPicPr>
          <p:cNvPr id="1135" name="Google Shape;1135;g2b967b53ff2_0_258"/>
          <p:cNvPicPr preferRelativeResize="0"/>
          <p:nvPr/>
        </p:nvPicPr>
        <p:blipFill rotWithShape="1">
          <a:blip r:embed="rId5">
            <a:alphaModFix/>
          </a:blip>
          <a:srcRect b="0" l="0" r="0" t="0"/>
          <a:stretch/>
        </p:blipFill>
        <p:spPr>
          <a:xfrm>
            <a:off x="2286000" y="2343150"/>
            <a:ext cx="4976483" cy="2438400"/>
          </a:xfrm>
          <a:prstGeom prst="rect">
            <a:avLst/>
          </a:prstGeom>
          <a:noFill/>
          <a:ln>
            <a:noFill/>
          </a:ln>
        </p:spPr>
      </p:pic>
      <p:sp>
        <p:nvSpPr>
          <p:cNvPr id="1136" name="Google Shape;1136;g2b967b53ff2_0_258"/>
          <p:cNvSpPr/>
          <p:nvPr/>
        </p:nvSpPr>
        <p:spPr>
          <a:xfrm>
            <a:off x="3200400" y="1751948"/>
            <a:ext cx="2607900" cy="3693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By applying the chain rule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2b967b53ff2_0_270"/>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42" name="Google Shape;1142;g2b967b53ff2_0_270"/>
          <p:cNvSpPr/>
          <p:nvPr/>
        </p:nvSpPr>
        <p:spPr>
          <a:xfrm>
            <a:off x="152400" y="514350"/>
            <a:ext cx="2043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Backwards Pass</a:t>
            </a:r>
            <a:endParaRPr/>
          </a:p>
        </p:txBody>
      </p:sp>
      <p:sp>
        <p:nvSpPr>
          <p:cNvPr id="1143" name="Google Shape;1143;g2b967b53ff2_0_270"/>
          <p:cNvSpPr/>
          <p:nvPr/>
        </p:nvSpPr>
        <p:spPr>
          <a:xfrm>
            <a:off x="2195523" y="514350"/>
            <a:ext cx="141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Output Layer</a:t>
            </a:r>
            <a:endParaRPr/>
          </a:p>
        </p:txBody>
      </p:sp>
      <p:pic>
        <p:nvPicPr>
          <p:cNvPr id="1144" name="Google Shape;1144;g2b967b53ff2_0_270"/>
          <p:cNvPicPr preferRelativeResize="0"/>
          <p:nvPr/>
        </p:nvPicPr>
        <p:blipFill rotWithShape="1">
          <a:blip r:embed="rId3">
            <a:alphaModFix/>
          </a:blip>
          <a:srcRect b="0" l="0" r="0" t="0"/>
          <a:stretch/>
        </p:blipFill>
        <p:spPr>
          <a:xfrm>
            <a:off x="3718700" y="514350"/>
            <a:ext cx="4549811" cy="566702"/>
          </a:xfrm>
          <a:prstGeom prst="rect">
            <a:avLst/>
          </a:prstGeom>
          <a:noFill/>
          <a:ln>
            <a:noFill/>
          </a:ln>
        </p:spPr>
      </p:pic>
      <p:sp>
        <p:nvSpPr>
          <p:cNvPr id="1145" name="Google Shape;1145;g2b967b53ff2_0_270"/>
          <p:cNvSpPr/>
          <p:nvPr/>
        </p:nvSpPr>
        <p:spPr>
          <a:xfrm>
            <a:off x="914400" y="1300742"/>
            <a:ext cx="7162800" cy="369300"/>
          </a:xfrm>
          <a:prstGeom prst="rect">
            <a:avLst/>
          </a:prstGeom>
          <a:solidFill>
            <a:srgbClr val="333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First, how much does the total error change with respect to the output?</a:t>
            </a:r>
            <a:endParaRPr sz="1800">
              <a:solidFill>
                <a:schemeClr val="lt1"/>
              </a:solidFill>
              <a:latin typeface="Calibri"/>
              <a:ea typeface="Calibri"/>
              <a:cs typeface="Calibri"/>
              <a:sym typeface="Calibri"/>
            </a:endParaRPr>
          </a:p>
        </p:txBody>
      </p:sp>
      <p:pic>
        <p:nvPicPr>
          <p:cNvPr id="1146" name="Google Shape;1146;g2b967b53ff2_0_270"/>
          <p:cNvPicPr preferRelativeResize="0"/>
          <p:nvPr/>
        </p:nvPicPr>
        <p:blipFill rotWithShape="1">
          <a:blip r:embed="rId4">
            <a:alphaModFix/>
          </a:blip>
          <a:srcRect b="0" l="0" r="0" t="0"/>
          <a:stretch/>
        </p:blipFill>
        <p:spPr>
          <a:xfrm>
            <a:off x="877111" y="2038350"/>
            <a:ext cx="7391399" cy="18215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b967b53ff2_0_279"/>
          <p:cNvSpPr txBox="1"/>
          <p:nvPr>
            <p:ph type="title"/>
          </p:nvPr>
        </p:nvSpPr>
        <p:spPr>
          <a:xfrm>
            <a:off x="1752600" y="2095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52" name="Google Shape;1152;g2b967b53ff2_0_279"/>
          <p:cNvSpPr/>
          <p:nvPr/>
        </p:nvSpPr>
        <p:spPr>
          <a:xfrm>
            <a:off x="152400" y="514350"/>
            <a:ext cx="2043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Backwards Pass</a:t>
            </a:r>
            <a:endParaRPr/>
          </a:p>
        </p:txBody>
      </p:sp>
      <p:sp>
        <p:nvSpPr>
          <p:cNvPr id="1153" name="Google Shape;1153;g2b967b53ff2_0_279"/>
          <p:cNvSpPr/>
          <p:nvPr/>
        </p:nvSpPr>
        <p:spPr>
          <a:xfrm>
            <a:off x="2195523" y="514350"/>
            <a:ext cx="141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Output Layer</a:t>
            </a:r>
            <a:endParaRPr/>
          </a:p>
        </p:txBody>
      </p:sp>
      <p:pic>
        <p:nvPicPr>
          <p:cNvPr id="1154" name="Google Shape;1154;g2b967b53ff2_0_279"/>
          <p:cNvPicPr preferRelativeResize="0"/>
          <p:nvPr/>
        </p:nvPicPr>
        <p:blipFill rotWithShape="1">
          <a:blip r:embed="rId3">
            <a:alphaModFix/>
          </a:blip>
          <a:srcRect b="0" l="0" r="0" t="0"/>
          <a:stretch/>
        </p:blipFill>
        <p:spPr>
          <a:xfrm>
            <a:off x="3605781" y="507689"/>
            <a:ext cx="4663300" cy="580838"/>
          </a:xfrm>
          <a:prstGeom prst="rect">
            <a:avLst/>
          </a:prstGeom>
          <a:noFill/>
          <a:ln>
            <a:noFill/>
          </a:ln>
        </p:spPr>
      </p:pic>
      <p:sp>
        <p:nvSpPr>
          <p:cNvPr id="1155" name="Google Shape;1155;g2b967b53ff2_0_279"/>
          <p:cNvSpPr/>
          <p:nvPr/>
        </p:nvSpPr>
        <p:spPr>
          <a:xfrm>
            <a:off x="685800" y="1404806"/>
            <a:ext cx="8153400" cy="369300"/>
          </a:xfrm>
          <a:prstGeom prst="rect">
            <a:avLst/>
          </a:prstGeom>
          <a:solidFill>
            <a:srgbClr val="333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how much does the output of o1 change with respect to its total net input?</a:t>
            </a:r>
            <a:endParaRPr/>
          </a:p>
        </p:txBody>
      </p:sp>
      <p:pic>
        <p:nvPicPr>
          <p:cNvPr id="1156" name="Google Shape;1156;g2b967b53ff2_0_279"/>
          <p:cNvPicPr preferRelativeResize="0"/>
          <p:nvPr/>
        </p:nvPicPr>
        <p:blipFill rotWithShape="1">
          <a:blip r:embed="rId4">
            <a:alphaModFix/>
          </a:blip>
          <a:srcRect b="0" l="0" r="0" t="0"/>
          <a:stretch/>
        </p:blipFill>
        <p:spPr>
          <a:xfrm>
            <a:off x="787875" y="3445115"/>
            <a:ext cx="7800974" cy="1285060"/>
          </a:xfrm>
          <a:prstGeom prst="rect">
            <a:avLst/>
          </a:prstGeom>
          <a:noFill/>
          <a:ln>
            <a:noFill/>
          </a:ln>
        </p:spPr>
      </p:pic>
      <p:pic>
        <p:nvPicPr>
          <p:cNvPr id="1157" name="Google Shape;1157;g2b967b53ff2_0_279"/>
          <p:cNvPicPr preferRelativeResize="0"/>
          <p:nvPr/>
        </p:nvPicPr>
        <p:blipFill rotWithShape="1">
          <a:blip r:embed="rId5">
            <a:alphaModFix/>
          </a:blip>
          <a:srcRect b="0" l="0" r="0" t="0"/>
          <a:stretch/>
        </p:blipFill>
        <p:spPr>
          <a:xfrm>
            <a:off x="802466" y="1993877"/>
            <a:ext cx="2786113" cy="1231499"/>
          </a:xfrm>
          <a:prstGeom prst="rect">
            <a:avLst/>
          </a:prstGeom>
          <a:noFill/>
          <a:ln>
            <a:noFill/>
          </a:ln>
        </p:spPr>
      </p:pic>
      <p:pic>
        <p:nvPicPr>
          <p:cNvPr id="1158" name="Google Shape;1158;g2b967b53ff2_0_279"/>
          <p:cNvPicPr preferRelativeResize="0"/>
          <p:nvPr/>
        </p:nvPicPr>
        <p:blipFill rotWithShape="1">
          <a:blip r:embed="rId6">
            <a:alphaModFix/>
          </a:blip>
          <a:srcRect b="0" l="23494" r="0" t="0"/>
          <a:stretch/>
        </p:blipFill>
        <p:spPr>
          <a:xfrm>
            <a:off x="3810000" y="2060503"/>
            <a:ext cx="4962525" cy="31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2b967b53ff2_0_290"/>
          <p:cNvSpPr txBox="1"/>
          <p:nvPr>
            <p:ph type="title"/>
          </p:nvPr>
        </p:nvSpPr>
        <p:spPr>
          <a:xfrm>
            <a:off x="1752600" y="13173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64" name="Google Shape;1164;g2b967b53ff2_0_290"/>
          <p:cNvSpPr/>
          <p:nvPr/>
        </p:nvSpPr>
        <p:spPr>
          <a:xfrm>
            <a:off x="152400" y="436530"/>
            <a:ext cx="2043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The Backwards Pass</a:t>
            </a:r>
            <a:endParaRPr/>
          </a:p>
        </p:txBody>
      </p:sp>
      <p:sp>
        <p:nvSpPr>
          <p:cNvPr id="1165" name="Google Shape;1165;g2b967b53ff2_0_290"/>
          <p:cNvSpPr/>
          <p:nvPr/>
        </p:nvSpPr>
        <p:spPr>
          <a:xfrm>
            <a:off x="2195523" y="436530"/>
            <a:ext cx="141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Output Layer</a:t>
            </a:r>
            <a:endParaRPr/>
          </a:p>
        </p:txBody>
      </p:sp>
      <p:pic>
        <p:nvPicPr>
          <p:cNvPr id="1166" name="Google Shape;1166;g2b967b53ff2_0_290"/>
          <p:cNvPicPr preferRelativeResize="0"/>
          <p:nvPr/>
        </p:nvPicPr>
        <p:blipFill rotWithShape="1">
          <a:blip r:embed="rId3">
            <a:alphaModFix/>
          </a:blip>
          <a:srcRect b="0" l="0" r="0" t="0"/>
          <a:stretch/>
        </p:blipFill>
        <p:spPr>
          <a:xfrm>
            <a:off x="3605781" y="429869"/>
            <a:ext cx="4663300" cy="580838"/>
          </a:xfrm>
          <a:prstGeom prst="rect">
            <a:avLst/>
          </a:prstGeom>
          <a:noFill/>
          <a:ln>
            <a:noFill/>
          </a:ln>
        </p:spPr>
      </p:pic>
      <p:sp>
        <p:nvSpPr>
          <p:cNvPr id="1167" name="Google Shape;1167;g2b967b53ff2_0_290"/>
          <p:cNvSpPr/>
          <p:nvPr/>
        </p:nvSpPr>
        <p:spPr>
          <a:xfrm>
            <a:off x="553205" y="1126176"/>
            <a:ext cx="7772400" cy="369300"/>
          </a:xfrm>
          <a:prstGeom prst="rect">
            <a:avLst/>
          </a:prstGeom>
          <a:solidFill>
            <a:srgbClr val="333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Finally, how much does the total net input of o1 change with respect to w</a:t>
            </a:r>
            <a:r>
              <a:rPr baseline="-25000" lang="en-IN" sz="1800">
                <a:solidFill>
                  <a:schemeClr val="lt1"/>
                </a:solidFill>
                <a:latin typeface="Calibri"/>
                <a:ea typeface="Calibri"/>
                <a:cs typeface="Calibri"/>
                <a:sym typeface="Calibri"/>
              </a:rPr>
              <a:t>5</a:t>
            </a:r>
            <a:r>
              <a:rPr lang="en-IN" sz="1800">
                <a:solidFill>
                  <a:schemeClr val="lt1"/>
                </a:solidFill>
                <a:latin typeface="Calibri"/>
                <a:ea typeface="Calibri"/>
                <a:cs typeface="Calibri"/>
                <a:sym typeface="Calibri"/>
              </a:rPr>
              <a:t>?</a:t>
            </a:r>
            <a:endParaRPr/>
          </a:p>
        </p:txBody>
      </p:sp>
      <p:pic>
        <p:nvPicPr>
          <p:cNvPr id="1168" name="Google Shape;1168;g2b967b53ff2_0_290"/>
          <p:cNvPicPr preferRelativeResize="0"/>
          <p:nvPr/>
        </p:nvPicPr>
        <p:blipFill rotWithShape="1">
          <a:blip r:embed="rId4">
            <a:alphaModFix/>
          </a:blip>
          <a:srcRect b="0" l="0" r="0" t="0"/>
          <a:stretch/>
        </p:blipFill>
        <p:spPr>
          <a:xfrm>
            <a:off x="3827429" y="1552312"/>
            <a:ext cx="5238750" cy="571500"/>
          </a:xfrm>
          <a:prstGeom prst="rect">
            <a:avLst/>
          </a:prstGeom>
          <a:noFill/>
          <a:ln>
            <a:noFill/>
          </a:ln>
        </p:spPr>
      </p:pic>
      <p:pic>
        <p:nvPicPr>
          <p:cNvPr id="1169" name="Google Shape;1169;g2b967b53ff2_0_290"/>
          <p:cNvPicPr preferRelativeResize="0"/>
          <p:nvPr/>
        </p:nvPicPr>
        <p:blipFill rotWithShape="1">
          <a:blip r:embed="rId5">
            <a:alphaModFix/>
          </a:blip>
          <a:srcRect b="0" l="0" r="0" t="0"/>
          <a:stretch/>
        </p:blipFill>
        <p:spPr>
          <a:xfrm>
            <a:off x="152400" y="1504950"/>
            <a:ext cx="2971801" cy="1456765"/>
          </a:xfrm>
          <a:prstGeom prst="rect">
            <a:avLst/>
          </a:prstGeom>
          <a:noFill/>
          <a:ln>
            <a:noFill/>
          </a:ln>
        </p:spPr>
      </p:pic>
      <p:pic>
        <p:nvPicPr>
          <p:cNvPr id="1170" name="Google Shape;1170;g2b967b53ff2_0_290"/>
          <p:cNvPicPr preferRelativeResize="0"/>
          <p:nvPr/>
        </p:nvPicPr>
        <p:blipFill rotWithShape="1">
          <a:blip r:embed="rId6">
            <a:alphaModFix/>
          </a:blip>
          <a:srcRect b="0" l="0" r="0" t="0"/>
          <a:stretch/>
        </p:blipFill>
        <p:spPr>
          <a:xfrm>
            <a:off x="3979018" y="2450865"/>
            <a:ext cx="4935571" cy="473966"/>
          </a:xfrm>
          <a:prstGeom prst="rect">
            <a:avLst/>
          </a:prstGeom>
          <a:noFill/>
          <a:ln>
            <a:noFill/>
          </a:ln>
        </p:spPr>
      </p:pic>
      <p:pic>
        <p:nvPicPr>
          <p:cNvPr id="1171" name="Google Shape;1171;g2b967b53ff2_0_290"/>
          <p:cNvPicPr preferRelativeResize="0"/>
          <p:nvPr/>
        </p:nvPicPr>
        <p:blipFill rotWithShape="1">
          <a:blip r:embed="rId7">
            <a:alphaModFix/>
          </a:blip>
          <a:srcRect b="0" l="0" r="0" t="0"/>
          <a:stretch/>
        </p:blipFill>
        <p:spPr>
          <a:xfrm>
            <a:off x="152401" y="3072970"/>
            <a:ext cx="4038601" cy="1040876"/>
          </a:xfrm>
          <a:prstGeom prst="rect">
            <a:avLst/>
          </a:prstGeom>
          <a:noFill/>
          <a:ln>
            <a:noFill/>
          </a:ln>
        </p:spPr>
      </p:pic>
      <p:sp>
        <p:nvSpPr>
          <p:cNvPr id="1172" name="Google Shape;1172;g2b967b53ff2_0_290"/>
          <p:cNvSpPr/>
          <p:nvPr/>
        </p:nvSpPr>
        <p:spPr>
          <a:xfrm>
            <a:off x="4267200" y="2961715"/>
            <a:ext cx="17682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Update the error</a:t>
            </a:r>
            <a:endParaRPr/>
          </a:p>
        </p:txBody>
      </p:sp>
      <p:pic>
        <p:nvPicPr>
          <p:cNvPr id="1173" name="Google Shape;1173;g2b967b53ff2_0_290"/>
          <p:cNvPicPr preferRelativeResize="0"/>
          <p:nvPr/>
        </p:nvPicPr>
        <p:blipFill rotWithShape="1">
          <a:blip r:embed="rId8">
            <a:alphaModFix/>
          </a:blip>
          <a:srcRect b="0" l="0" r="0" t="0"/>
          <a:stretch/>
        </p:blipFill>
        <p:spPr>
          <a:xfrm>
            <a:off x="4267200" y="3409950"/>
            <a:ext cx="4798979" cy="400883"/>
          </a:xfrm>
          <a:prstGeom prst="rect">
            <a:avLst/>
          </a:prstGeom>
          <a:noFill/>
          <a:ln>
            <a:noFill/>
          </a:ln>
        </p:spPr>
      </p:pic>
      <p:pic>
        <p:nvPicPr>
          <p:cNvPr id="1174" name="Google Shape;1174;g2b967b53ff2_0_290"/>
          <p:cNvPicPr preferRelativeResize="0"/>
          <p:nvPr/>
        </p:nvPicPr>
        <p:blipFill rotWithShape="1">
          <a:blip r:embed="rId9">
            <a:alphaModFix/>
          </a:blip>
          <a:srcRect b="0" l="0" r="0" t="0"/>
          <a:stretch/>
        </p:blipFill>
        <p:spPr>
          <a:xfrm>
            <a:off x="195831" y="4288471"/>
            <a:ext cx="4680968" cy="209205"/>
          </a:xfrm>
          <a:prstGeom prst="rect">
            <a:avLst/>
          </a:prstGeom>
          <a:noFill/>
          <a:ln>
            <a:noFill/>
          </a:ln>
        </p:spPr>
      </p:pic>
      <p:pic>
        <p:nvPicPr>
          <p:cNvPr id="1175" name="Google Shape;1175;g2b967b53ff2_0_290"/>
          <p:cNvPicPr preferRelativeResize="0"/>
          <p:nvPr/>
        </p:nvPicPr>
        <p:blipFill rotWithShape="1">
          <a:blip r:embed="rId10">
            <a:alphaModFix/>
          </a:blip>
          <a:srcRect b="0" l="0" r="0" t="0"/>
          <a:stretch/>
        </p:blipFill>
        <p:spPr>
          <a:xfrm>
            <a:off x="215286" y="4584046"/>
            <a:ext cx="1734306" cy="266816"/>
          </a:xfrm>
          <a:prstGeom prst="rect">
            <a:avLst/>
          </a:prstGeom>
          <a:noFill/>
          <a:ln>
            <a:noFill/>
          </a:ln>
        </p:spPr>
      </p:pic>
      <p:pic>
        <p:nvPicPr>
          <p:cNvPr id="1176" name="Google Shape;1176;g2b967b53ff2_0_290"/>
          <p:cNvPicPr preferRelativeResize="0"/>
          <p:nvPr/>
        </p:nvPicPr>
        <p:blipFill rotWithShape="1">
          <a:blip r:embed="rId11">
            <a:alphaModFix/>
          </a:blip>
          <a:srcRect b="0" l="0" r="0" t="0"/>
          <a:stretch/>
        </p:blipFill>
        <p:spPr>
          <a:xfrm>
            <a:off x="2057400" y="4574288"/>
            <a:ext cx="1447800" cy="267012"/>
          </a:xfrm>
          <a:prstGeom prst="rect">
            <a:avLst/>
          </a:prstGeom>
          <a:noFill/>
          <a:ln>
            <a:noFill/>
          </a:ln>
        </p:spPr>
      </p:pic>
      <p:pic>
        <p:nvPicPr>
          <p:cNvPr id="1177" name="Google Shape;1177;g2b967b53ff2_0_290"/>
          <p:cNvPicPr preferRelativeResize="0"/>
          <p:nvPr/>
        </p:nvPicPr>
        <p:blipFill rotWithShape="1">
          <a:blip r:embed="rId12">
            <a:alphaModFix/>
          </a:blip>
          <a:srcRect b="0" l="0" r="0" t="0"/>
          <a:stretch/>
        </p:blipFill>
        <p:spPr>
          <a:xfrm>
            <a:off x="3605781" y="4619650"/>
            <a:ext cx="1568488" cy="231212"/>
          </a:xfrm>
          <a:prstGeom prst="rect">
            <a:avLst/>
          </a:prstGeom>
          <a:noFill/>
          <a:ln>
            <a:noFill/>
          </a:ln>
        </p:spPr>
      </p:pic>
      <p:sp>
        <p:nvSpPr>
          <p:cNvPr id="1178" name="Google Shape;1178;g2b967b53ff2_0_290"/>
          <p:cNvSpPr/>
          <p:nvPr/>
        </p:nvSpPr>
        <p:spPr>
          <a:xfrm>
            <a:off x="5370369" y="3889736"/>
            <a:ext cx="3695700" cy="12003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7030A0"/>
                </a:solidFill>
                <a:latin typeface="Calibri"/>
                <a:ea typeface="Calibri"/>
                <a:cs typeface="Calibri"/>
                <a:sym typeface="Calibri"/>
              </a:rPr>
              <a:t>the actual updates in the neural network after we have the new weights leading into the hidden layer neurons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2b967b53ff2_0_309"/>
          <p:cNvSpPr txBox="1"/>
          <p:nvPr>
            <p:ph type="title"/>
          </p:nvPr>
        </p:nvSpPr>
        <p:spPr>
          <a:xfrm>
            <a:off x="1676400" y="157763"/>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84" name="Google Shape;1184;g2b967b53ff2_0_309"/>
          <p:cNvSpPr/>
          <p:nvPr/>
        </p:nvSpPr>
        <p:spPr>
          <a:xfrm>
            <a:off x="2113097" y="590549"/>
            <a:ext cx="141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Hidden Layer</a:t>
            </a:r>
            <a:endParaRPr/>
          </a:p>
        </p:txBody>
      </p:sp>
      <p:pic>
        <p:nvPicPr>
          <p:cNvPr id="1185" name="Google Shape;1185;g2b967b53ff2_0_309"/>
          <p:cNvPicPr preferRelativeResize="0"/>
          <p:nvPr/>
        </p:nvPicPr>
        <p:blipFill rotWithShape="1">
          <a:blip r:embed="rId3">
            <a:alphaModFix/>
          </a:blip>
          <a:srcRect b="0" l="0" r="0" t="0"/>
          <a:stretch/>
        </p:blipFill>
        <p:spPr>
          <a:xfrm>
            <a:off x="19456" y="547835"/>
            <a:ext cx="2127688" cy="499915"/>
          </a:xfrm>
          <a:prstGeom prst="rect">
            <a:avLst/>
          </a:prstGeom>
          <a:noFill/>
          <a:ln>
            <a:noFill/>
          </a:ln>
        </p:spPr>
      </p:pic>
      <p:sp>
        <p:nvSpPr>
          <p:cNvPr id="1186" name="Google Shape;1186;g2b967b53ff2_0_309"/>
          <p:cNvSpPr/>
          <p:nvPr/>
        </p:nvSpPr>
        <p:spPr>
          <a:xfrm>
            <a:off x="3505448" y="491400"/>
            <a:ext cx="492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continue the backwards pass by calculating new values for w</a:t>
            </a:r>
            <a:r>
              <a:rPr baseline="-25000" lang="en-IN" sz="1800">
                <a:solidFill>
                  <a:schemeClr val="lt1"/>
                </a:solidFill>
                <a:latin typeface="Calibri"/>
                <a:ea typeface="Calibri"/>
                <a:cs typeface="Calibri"/>
                <a:sym typeface="Calibri"/>
              </a:rPr>
              <a:t>1</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2</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3</a:t>
            </a:r>
            <a:r>
              <a:rPr lang="en-IN" sz="1800">
                <a:solidFill>
                  <a:schemeClr val="lt1"/>
                </a:solidFill>
                <a:latin typeface="Calibri"/>
                <a:ea typeface="Calibri"/>
                <a:cs typeface="Calibri"/>
                <a:sym typeface="Calibri"/>
              </a:rPr>
              <a:t>, and w</a:t>
            </a:r>
            <a:r>
              <a:rPr baseline="-25000" lang="en-IN" sz="1800">
                <a:solidFill>
                  <a:schemeClr val="lt1"/>
                </a:solidFill>
                <a:latin typeface="Calibri"/>
                <a:ea typeface="Calibri"/>
                <a:cs typeface="Calibri"/>
                <a:sym typeface="Calibri"/>
              </a:rPr>
              <a:t>4</a:t>
            </a:r>
            <a:endParaRPr baseline="-25000" sz="1800">
              <a:solidFill>
                <a:schemeClr val="lt1"/>
              </a:solidFill>
              <a:latin typeface="Calibri"/>
              <a:ea typeface="Calibri"/>
              <a:cs typeface="Calibri"/>
              <a:sym typeface="Calibri"/>
            </a:endParaRPr>
          </a:p>
        </p:txBody>
      </p:sp>
      <p:pic>
        <p:nvPicPr>
          <p:cNvPr id="1187" name="Google Shape;1187;g2b967b53ff2_0_309"/>
          <p:cNvPicPr preferRelativeResize="0"/>
          <p:nvPr/>
        </p:nvPicPr>
        <p:blipFill rotWithShape="1">
          <a:blip r:embed="rId4">
            <a:alphaModFix/>
          </a:blip>
          <a:srcRect b="0" l="0" r="0" t="0"/>
          <a:stretch/>
        </p:blipFill>
        <p:spPr>
          <a:xfrm>
            <a:off x="257175" y="1084235"/>
            <a:ext cx="4010025" cy="428625"/>
          </a:xfrm>
          <a:prstGeom prst="rect">
            <a:avLst/>
          </a:prstGeom>
          <a:noFill/>
          <a:ln>
            <a:noFill/>
          </a:ln>
        </p:spPr>
      </p:pic>
      <p:pic>
        <p:nvPicPr>
          <p:cNvPr id="1188" name="Google Shape;1188;g2b967b53ff2_0_309"/>
          <p:cNvPicPr preferRelativeResize="0"/>
          <p:nvPr/>
        </p:nvPicPr>
        <p:blipFill rotWithShape="1">
          <a:blip r:embed="rId5">
            <a:alphaModFix/>
          </a:blip>
          <a:srcRect b="2305" l="0" r="4798" t="0"/>
          <a:stretch/>
        </p:blipFill>
        <p:spPr>
          <a:xfrm>
            <a:off x="65931" y="1581150"/>
            <a:ext cx="4201268" cy="3480057"/>
          </a:xfrm>
          <a:prstGeom prst="rect">
            <a:avLst/>
          </a:prstGeom>
          <a:noFill/>
          <a:ln>
            <a:noFill/>
          </a:ln>
        </p:spPr>
      </p:pic>
      <p:sp>
        <p:nvSpPr>
          <p:cNvPr id="1189" name="Google Shape;1189;g2b967b53ff2_0_309"/>
          <p:cNvSpPr/>
          <p:nvPr/>
        </p:nvSpPr>
        <p:spPr>
          <a:xfrm>
            <a:off x="4343400" y="1145742"/>
            <a:ext cx="4572000" cy="954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400">
                <a:solidFill>
                  <a:srgbClr val="FFC000"/>
                </a:solidFill>
                <a:latin typeface="Calibri"/>
                <a:ea typeface="Calibri"/>
                <a:cs typeface="Calibri"/>
                <a:sym typeface="Calibri"/>
              </a:rPr>
              <a:t>similar process as we did for the output layer, but slightly different to account for the fact that the output of each hidden layer neuron contributes to the output (and therefore error) of multiple output neurons</a:t>
            </a:r>
            <a:endParaRPr/>
          </a:p>
        </p:txBody>
      </p:sp>
      <p:sp>
        <p:nvSpPr>
          <p:cNvPr id="1190" name="Google Shape;1190;g2b967b53ff2_0_309"/>
          <p:cNvSpPr/>
          <p:nvPr/>
        </p:nvSpPr>
        <p:spPr>
          <a:xfrm>
            <a:off x="4419600" y="2130138"/>
            <a:ext cx="2607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rgbClr val="FF00FF"/>
                </a:solidFill>
                <a:latin typeface="Calibri"/>
                <a:ea typeface="Calibri"/>
                <a:cs typeface="Calibri"/>
                <a:sym typeface="Calibri"/>
              </a:rPr>
              <a:t>out</a:t>
            </a:r>
            <a:r>
              <a:rPr baseline="-25000" lang="en-IN" sz="1400">
                <a:solidFill>
                  <a:srgbClr val="FF00FF"/>
                </a:solidFill>
                <a:latin typeface="Calibri"/>
                <a:ea typeface="Calibri"/>
                <a:cs typeface="Calibri"/>
                <a:sym typeface="Calibri"/>
              </a:rPr>
              <a:t>h1</a:t>
            </a:r>
            <a:r>
              <a:rPr lang="en-IN" sz="1400">
                <a:solidFill>
                  <a:srgbClr val="FF00FF"/>
                </a:solidFill>
                <a:latin typeface="Calibri"/>
                <a:ea typeface="Calibri"/>
                <a:cs typeface="Calibri"/>
                <a:sym typeface="Calibri"/>
              </a:rPr>
              <a:t> affects both out</a:t>
            </a:r>
            <a:r>
              <a:rPr baseline="-25000" lang="en-IN" sz="1400">
                <a:solidFill>
                  <a:srgbClr val="FF00FF"/>
                </a:solidFill>
                <a:latin typeface="Calibri"/>
                <a:ea typeface="Calibri"/>
                <a:cs typeface="Calibri"/>
                <a:sym typeface="Calibri"/>
              </a:rPr>
              <a:t>o1</a:t>
            </a:r>
            <a:r>
              <a:rPr lang="en-IN" sz="1400">
                <a:solidFill>
                  <a:srgbClr val="FF00FF"/>
                </a:solidFill>
                <a:latin typeface="Calibri"/>
                <a:ea typeface="Calibri"/>
                <a:cs typeface="Calibri"/>
                <a:sym typeface="Calibri"/>
              </a:rPr>
              <a:t> and out</a:t>
            </a:r>
            <a:r>
              <a:rPr baseline="-25000" lang="en-IN" sz="1400">
                <a:solidFill>
                  <a:srgbClr val="FF00FF"/>
                </a:solidFill>
                <a:latin typeface="Calibri"/>
                <a:ea typeface="Calibri"/>
                <a:cs typeface="Calibri"/>
                <a:sym typeface="Calibri"/>
              </a:rPr>
              <a:t>o2</a:t>
            </a:r>
            <a:endParaRPr baseline="-25000" sz="1400">
              <a:solidFill>
                <a:srgbClr val="FF00FF"/>
              </a:solidFill>
              <a:latin typeface="Calibri"/>
              <a:ea typeface="Calibri"/>
              <a:cs typeface="Calibri"/>
              <a:sym typeface="Calibri"/>
            </a:endParaRPr>
          </a:p>
        </p:txBody>
      </p:sp>
      <p:pic>
        <p:nvPicPr>
          <p:cNvPr id="1191" name="Google Shape;1191;g2b967b53ff2_0_309"/>
          <p:cNvPicPr preferRelativeResize="0"/>
          <p:nvPr/>
        </p:nvPicPr>
        <p:blipFill rotWithShape="1">
          <a:blip r:embed="rId6">
            <a:alphaModFix/>
          </a:blip>
          <a:srcRect b="0" l="0" r="0" t="0"/>
          <a:stretch/>
        </p:blipFill>
        <p:spPr>
          <a:xfrm>
            <a:off x="4724400" y="2571750"/>
            <a:ext cx="3000375" cy="428625"/>
          </a:xfrm>
          <a:prstGeom prst="rect">
            <a:avLst/>
          </a:prstGeom>
          <a:noFill/>
          <a:ln>
            <a:noFill/>
          </a:ln>
        </p:spPr>
      </p:pic>
      <p:pic>
        <p:nvPicPr>
          <p:cNvPr id="1192" name="Google Shape;1192;g2b967b53ff2_0_309"/>
          <p:cNvPicPr preferRelativeResize="0"/>
          <p:nvPr/>
        </p:nvPicPr>
        <p:blipFill rotWithShape="1">
          <a:blip r:embed="rId7">
            <a:alphaModFix/>
          </a:blip>
          <a:srcRect b="0" l="0" r="0" t="0"/>
          <a:stretch/>
        </p:blipFill>
        <p:spPr>
          <a:xfrm>
            <a:off x="4753583" y="3257550"/>
            <a:ext cx="2828925" cy="133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2b967b53ff2_0_322"/>
          <p:cNvSpPr txBox="1"/>
          <p:nvPr>
            <p:ph type="title"/>
          </p:nvPr>
        </p:nvSpPr>
        <p:spPr>
          <a:xfrm>
            <a:off x="1676400" y="157763"/>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198" name="Google Shape;1198;g2b967b53ff2_0_322"/>
          <p:cNvSpPr/>
          <p:nvPr/>
        </p:nvSpPr>
        <p:spPr>
          <a:xfrm>
            <a:off x="2113097" y="590549"/>
            <a:ext cx="141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Hidden Layer</a:t>
            </a:r>
            <a:endParaRPr/>
          </a:p>
        </p:txBody>
      </p:sp>
      <p:pic>
        <p:nvPicPr>
          <p:cNvPr id="1199" name="Google Shape;1199;g2b967b53ff2_0_322"/>
          <p:cNvPicPr preferRelativeResize="0"/>
          <p:nvPr/>
        </p:nvPicPr>
        <p:blipFill rotWithShape="1">
          <a:blip r:embed="rId3">
            <a:alphaModFix/>
          </a:blip>
          <a:srcRect b="0" l="0" r="0" t="0"/>
          <a:stretch/>
        </p:blipFill>
        <p:spPr>
          <a:xfrm>
            <a:off x="19456" y="547835"/>
            <a:ext cx="2127688" cy="499915"/>
          </a:xfrm>
          <a:prstGeom prst="rect">
            <a:avLst/>
          </a:prstGeom>
          <a:noFill/>
          <a:ln>
            <a:noFill/>
          </a:ln>
        </p:spPr>
      </p:pic>
      <p:sp>
        <p:nvSpPr>
          <p:cNvPr id="1200" name="Google Shape;1200;g2b967b53ff2_0_322"/>
          <p:cNvSpPr/>
          <p:nvPr/>
        </p:nvSpPr>
        <p:spPr>
          <a:xfrm>
            <a:off x="3505448" y="491400"/>
            <a:ext cx="492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continue the backwards pass by calculating new values for w</a:t>
            </a:r>
            <a:r>
              <a:rPr baseline="-25000" lang="en-IN" sz="1800">
                <a:solidFill>
                  <a:schemeClr val="lt1"/>
                </a:solidFill>
                <a:latin typeface="Calibri"/>
                <a:ea typeface="Calibri"/>
                <a:cs typeface="Calibri"/>
                <a:sym typeface="Calibri"/>
              </a:rPr>
              <a:t>1</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2</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3</a:t>
            </a:r>
            <a:r>
              <a:rPr lang="en-IN" sz="1800">
                <a:solidFill>
                  <a:schemeClr val="lt1"/>
                </a:solidFill>
                <a:latin typeface="Calibri"/>
                <a:ea typeface="Calibri"/>
                <a:cs typeface="Calibri"/>
                <a:sym typeface="Calibri"/>
              </a:rPr>
              <a:t>, and w</a:t>
            </a:r>
            <a:r>
              <a:rPr baseline="-25000" lang="en-IN" sz="1800">
                <a:solidFill>
                  <a:schemeClr val="lt1"/>
                </a:solidFill>
                <a:latin typeface="Calibri"/>
                <a:ea typeface="Calibri"/>
                <a:cs typeface="Calibri"/>
                <a:sym typeface="Calibri"/>
              </a:rPr>
              <a:t>4</a:t>
            </a:r>
            <a:endParaRPr baseline="-25000" sz="1800">
              <a:solidFill>
                <a:schemeClr val="lt1"/>
              </a:solidFill>
              <a:latin typeface="Calibri"/>
              <a:ea typeface="Calibri"/>
              <a:cs typeface="Calibri"/>
              <a:sym typeface="Calibri"/>
            </a:endParaRPr>
          </a:p>
        </p:txBody>
      </p:sp>
      <p:pic>
        <p:nvPicPr>
          <p:cNvPr id="1201" name="Google Shape;1201;g2b967b53ff2_0_322"/>
          <p:cNvPicPr preferRelativeResize="0"/>
          <p:nvPr/>
        </p:nvPicPr>
        <p:blipFill rotWithShape="1">
          <a:blip r:embed="rId4">
            <a:alphaModFix/>
          </a:blip>
          <a:srcRect b="0" l="0" r="0" t="0"/>
          <a:stretch/>
        </p:blipFill>
        <p:spPr>
          <a:xfrm>
            <a:off x="257175" y="1084235"/>
            <a:ext cx="4010025" cy="428625"/>
          </a:xfrm>
          <a:prstGeom prst="rect">
            <a:avLst/>
          </a:prstGeom>
          <a:noFill/>
          <a:ln>
            <a:noFill/>
          </a:ln>
        </p:spPr>
      </p:pic>
      <p:pic>
        <p:nvPicPr>
          <p:cNvPr id="1202" name="Google Shape;1202;g2b967b53ff2_0_322"/>
          <p:cNvPicPr preferRelativeResize="0"/>
          <p:nvPr/>
        </p:nvPicPr>
        <p:blipFill rotWithShape="1">
          <a:blip r:embed="rId5">
            <a:alphaModFix/>
          </a:blip>
          <a:srcRect b="2305" l="0" r="4798" t="0"/>
          <a:stretch/>
        </p:blipFill>
        <p:spPr>
          <a:xfrm>
            <a:off x="257175" y="1634898"/>
            <a:ext cx="3896469" cy="3227581"/>
          </a:xfrm>
          <a:prstGeom prst="rect">
            <a:avLst/>
          </a:prstGeom>
          <a:noFill/>
          <a:ln>
            <a:noFill/>
          </a:ln>
        </p:spPr>
      </p:pic>
      <p:pic>
        <p:nvPicPr>
          <p:cNvPr id="1203" name="Google Shape;1203;g2b967b53ff2_0_322"/>
          <p:cNvPicPr preferRelativeResize="0"/>
          <p:nvPr/>
        </p:nvPicPr>
        <p:blipFill rotWithShape="1">
          <a:blip r:embed="rId6">
            <a:alphaModFix/>
          </a:blip>
          <a:srcRect b="0" l="0" r="0" t="0"/>
          <a:stretch/>
        </p:blipFill>
        <p:spPr>
          <a:xfrm>
            <a:off x="4373134" y="1137731"/>
            <a:ext cx="2302731" cy="1086850"/>
          </a:xfrm>
          <a:prstGeom prst="rect">
            <a:avLst/>
          </a:prstGeom>
          <a:noFill/>
          <a:ln>
            <a:noFill/>
          </a:ln>
        </p:spPr>
      </p:pic>
      <p:pic>
        <p:nvPicPr>
          <p:cNvPr id="1204" name="Google Shape;1204;g2b967b53ff2_0_322"/>
          <p:cNvPicPr preferRelativeResize="0"/>
          <p:nvPr/>
        </p:nvPicPr>
        <p:blipFill rotWithShape="1">
          <a:blip r:embed="rId7">
            <a:alphaModFix/>
          </a:blip>
          <a:srcRect b="0" l="0" r="0" t="0"/>
          <a:stretch/>
        </p:blipFill>
        <p:spPr>
          <a:xfrm>
            <a:off x="6742381" y="1619404"/>
            <a:ext cx="2275159" cy="605177"/>
          </a:xfrm>
          <a:prstGeom prst="rect">
            <a:avLst/>
          </a:prstGeom>
          <a:noFill/>
          <a:ln>
            <a:noFill/>
          </a:ln>
        </p:spPr>
      </p:pic>
      <p:pic>
        <p:nvPicPr>
          <p:cNvPr id="1205" name="Google Shape;1205;g2b967b53ff2_0_322"/>
          <p:cNvPicPr preferRelativeResize="0"/>
          <p:nvPr/>
        </p:nvPicPr>
        <p:blipFill rotWithShape="1">
          <a:blip r:embed="rId8">
            <a:alphaModFix/>
          </a:blip>
          <a:srcRect b="0" l="0" r="0" t="0"/>
          <a:stretch/>
        </p:blipFill>
        <p:spPr>
          <a:xfrm>
            <a:off x="4394211" y="2391178"/>
            <a:ext cx="4414005" cy="429471"/>
          </a:xfrm>
          <a:prstGeom prst="rect">
            <a:avLst/>
          </a:prstGeom>
          <a:noFill/>
          <a:ln>
            <a:noFill/>
          </a:ln>
        </p:spPr>
      </p:pic>
      <p:pic>
        <p:nvPicPr>
          <p:cNvPr id="1206" name="Google Shape;1206;g2b967b53ff2_0_322"/>
          <p:cNvPicPr preferRelativeResize="0"/>
          <p:nvPr/>
        </p:nvPicPr>
        <p:blipFill rotWithShape="1">
          <a:blip r:embed="rId9">
            <a:alphaModFix/>
          </a:blip>
          <a:srcRect b="0" l="0" r="0" t="0"/>
          <a:stretch/>
        </p:blipFill>
        <p:spPr>
          <a:xfrm>
            <a:off x="4418530" y="2905079"/>
            <a:ext cx="2856023" cy="864814"/>
          </a:xfrm>
          <a:prstGeom prst="rect">
            <a:avLst/>
          </a:prstGeom>
          <a:noFill/>
          <a:ln>
            <a:noFill/>
          </a:ln>
        </p:spPr>
      </p:pic>
      <p:pic>
        <p:nvPicPr>
          <p:cNvPr id="1207" name="Google Shape;1207;g2b967b53ff2_0_322"/>
          <p:cNvPicPr preferRelativeResize="0"/>
          <p:nvPr/>
        </p:nvPicPr>
        <p:blipFill rotWithShape="1">
          <a:blip r:embed="rId10">
            <a:alphaModFix/>
          </a:blip>
          <a:srcRect b="0" l="0" r="0" t="0"/>
          <a:stretch/>
        </p:blipFill>
        <p:spPr>
          <a:xfrm>
            <a:off x="4435407" y="3867150"/>
            <a:ext cx="4552950" cy="478643"/>
          </a:xfrm>
          <a:prstGeom prst="rect">
            <a:avLst/>
          </a:prstGeom>
          <a:noFill/>
          <a:ln>
            <a:noFill/>
          </a:ln>
        </p:spPr>
      </p:pic>
      <p:pic>
        <p:nvPicPr>
          <p:cNvPr id="1208" name="Google Shape;1208;g2b967b53ff2_0_322"/>
          <p:cNvPicPr preferRelativeResize="0"/>
          <p:nvPr/>
        </p:nvPicPr>
        <p:blipFill rotWithShape="1">
          <a:blip r:embed="rId11">
            <a:alphaModFix/>
          </a:blip>
          <a:srcRect b="0" l="0" r="0" t="0"/>
          <a:stretch/>
        </p:blipFill>
        <p:spPr>
          <a:xfrm>
            <a:off x="4435407" y="4443050"/>
            <a:ext cx="2422592" cy="343242"/>
          </a:xfrm>
          <a:prstGeom prst="rect">
            <a:avLst/>
          </a:prstGeom>
          <a:noFill/>
          <a:ln>
            <a:noFill/>
          </a:ln>
        </p:spPr>
      </p:pic>
      <p:pic>
        <p:nvPicPr>
          <p:cNvPr id="1209" name="Google Shape;1209;g2b967b53ff2_0_322"/>
          <p:cNvPicPr preferRelativeResize="0"/>
          <p:nvPr/>
        </p:nvPicPr>
        <p:blipFill rotWithShape="1">
          <a:blip r:embed="rId12">
            <a:alphaModFix/>
          </a:blip>
          <a:srcRect b="0" l="0" r="0" t="0"/>
          <a:stretch/>
        </p:blipFill>
        <p:spPr>
          <a:xfrm>
            <a:off x="6888702" y="4433728"/>
            <a:ext cx="2128838" cy="40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762000" y="3648"/>
            <a:ext cx="7315200" cy="86557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Calibri"/>
              <a:buNone/>
            </a:pPr>
            <a:r>
              <a:rPr lang="en-IN"/>
              <a:t>Successes with neural networks</a:t>
            </a:r>
            <a:endParaRPr/>
          </a:p>
        </p:txBody>
      </p:sp>
      <p:sp>
        <p:nvSpPr>
          <p:cNvPr id="177" name="Google Shape;177;p16"/>
          <p:cNvSpPr/>
          <p:nvPr/>
        </p:nvSpPr>
        <p:spPr>
          <a:xfrm>
            <a:off x="990600" y="1657350"/>
            <a:ext cx="72390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And a variety of other problems: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3200"/>
              <a:buFont typeface="Noto Sans Symbols"/>
              <a:buChar char="✔"/>
            </a:pPr>
            <a:r>
              <a:rPr b="0" i="0" lang="en-IN" sz="3200" u="none" cap="none" strike="noStrike">
                <a:solidFill>
                  <a:schemeClr val="lt1"/>
                </a:solidFill>
                <a:latin typeface="Calibri"/>
                <a:ea typeface="Calibri"/>
                <a:cs typeface="Calibri"/>
                <a:sym typeface="Calibri"/>
              </a:rPr>
              <a:t>From art to astronomy to healthcare..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3200"/>
              <a:buFont typeface="Noto Sans Symbols"/>
              <a:buChar char="✔"/>
            </a:pPr>
            <a:r>
              <a:rPr b="0" i="0" lang="en-IN" sz="3200" u="none" cap="none" strike="noStrike">
                <a:solidFill>
                  <a:schemeClr val="lt1"/>
                </a:solidFill>
                <a:latin typeface="Calibri"/>
                <a:ea typeface="Calibri"/>
                <a:cs typeface="Calibri"/>
                <a:sym typeface="Calibri"/>
              </a:rPr>
              <a:t>and even predicting stock markets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g2b967b53ff2_0_338"/>
          <p:cNvSpPr txBox="1"/>
          <p:nvPr>
            <p:ph type="title"/>
          </p:nvPr>
        </p:nvSpPr>
        <p:spPr>
          <a:xfrm>
            <a:off x="1676400" y="157763"/>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215" name="Google Shape;1215;g2b967b53ff2_0_338"/>
          <p:cNvSpPr/>
          <p:nvPr/>
        </p:nvSpPr>
        <p:spPr>
          <a:xfrm>
            <a:off x="2113097" y="590549"/>
            <a:ext cx="141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Hidden Layer</a:t>
            </a:r>
            <a:endParaRPr/>
          </a:p>
        </p:txBody>
      </p:sp>
      <p:pic>
        <p:nvPicPr>
          <p:cNvPr id="1216" name="Google Shape;1216;g2b967b53ff2_0_338"/>
          <p:cNvPicPr preferRelativeResize="0"/>
          <p:nvPr/>
        </p:nvPicPr>
        <p:blipFill rotWithShape="1">
          <a:blip r:embed="rId3">
            <a:alphaModFix/>
          </a:blip>
          <a:srcRect b="0" l="0" r="0" t="0"/>
          <a:stretch/>
        </p:blipFill>
        <p:spPr>
          <a:xfrm>
            <a:off x="19456" y="547835"/>
            <a:ext cx="2127688" cy="499915"/>
          </a:xfrm>
          <a:prstGeom prst="rect">
            <a:avLst/>
          </a:prstGeom>
          <a:noFill/>
          <a:ln>
            <a:noFill/>
          </a:ln>
        </p:spPr>
      </p:pic>
      <p:sp>
        <p:nvSpPr>
          <p:cNvPr id="1217" name="Google Shape;1217;g2b967b53ff2_0_338"/>
          <p:cNvSpPr/>
          <p:nvPr/>
        </p:nvSpPr>
        <p:spPr>
          <a:xfrm>
            <a:off x="3505448" y="491400"/>
            <a:ext cx="492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continue the backwards pass by calculating new values for w</a:t>
            </a:r>
            <a:r>
              <a:rPr baseline="-25000" lang="en-IN" sz="1800">
                <a:solidFill>
                  <a:schemeClr val="lt1"/>
                </a:solidFill>
                <a:latin typeface="Calibri"/>
                <a:ea typeface="Calibri"/>
                <a:cs typeface="Calibri"/>
                <a:sym typeface="Calibri"/>
              </a:rPr>
              <a:t>1</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2</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3</a:t>
            </a:r>
            <a:r>
              <a:rPr lang="en-IN" sz="1800">
                <a:solidFill>
                  <a:schemeClr val="lt1"/>
                </a:solidFill>
                <a:latin typeface="Calibri"/>
                <a:ea typeface="Calibri"/>
                <a:cs typeface="Calibri"/>
                <a:sym typeface="Calibri"/>
              </a:rPr>
              <a:t>, and w</a:t>
            </a:r>
            <a:r>
              <a:rPr baseline="-25000" lang="en-IN" sz="1800">
                <a:solidFill>
                  <a:schemeClr val="lt1"/>
                </a:solidFill>
                <a:latin typeface="Calibri"/>
                <a:ea typeface="Calibri"/>
                <a:cs typeface="Calibri"/>
                <a:sym typeface="Calibri"/>
              </a:rPr>
              <a:t>4</a:t>
            </a:r>
            <a:endParaRPr baseline="-25000" sz="1800">
              <a:solidFill>
                <a:schemeClr val="lt1"/>
              </a:solidFill>
              <a:latin typeface="Calibri"/>
              <a:ea typeface="Calibri"/>
              <a:cs typeface="Calibri"/>
              <a:sym typeface="Calibri"/>
            </a:endParaRPr>
          </a:p>
        </p:txBody>
      </p:sp>
      <p:pic>
        <p:nvPicPr>
          <p:cNvPr id="1218" name="Google Shape;1218;g2b967b53ff2_0_338"/>
          <p:cNvPicPr preferRelativeResize="0"/>
          <p:nvPr/>
        </p:nvPicPr>
        <p:blipFill rotWithShape="1">
          <a:blip r:embed="rId4">
            <a:alphaModFix/>
          </a:blip>
          <a:srcRect b="0" l="0" r="0" t="0"/>
          <a:stretch/>
        </p:blipFill>
        <p:spPr>
          <a:xfrm>
            <a:off x="257175" y="1084235"/>
            <a:ext cx="4010025" cy="428625"/>
          </a:xfrm>
          <a:prstGeom prst="rect">
            <a:avLst/>
          </a:prstGeom>
          <a:noFill/>
          <a:ln>
            <a:noFill/>
          </a:ln>
        </p:spPr>
      </p:pic>
      <p:pic>
        <p:nvPicPr>
          <p:cNvPr id="1219" name="Google Shape;1219;g2b967b53ff2_0_338"/>
          <p:cNvPicPr preferRelativeResize="0"/>
          <p:nvPr/>
        </p:nvPicPr>
        <p:blipFill rotWithShape="1">
          <a:blip r:embed="rId5">
            <a:alphaModFix/>
          </a:blip>
          <a:srcRect b="2305" l="0" r="4798" t="0"/>
          <a:stretch/>
        </p:blipFill>
        <p:spPr>
          <a:xfrm>
            <a:off x="257175" y="1634898"/>
            <a:ext cx="3896469" cy="3227581"/>
          </a:xfrm>
          <a:prstGeom prst="rect">
            <a:avLst/>
          </a:prstGeom>
          <a:noFill/>
          <a:ln>
            <a:noFill/>
          </a:ln>
        </p:spPr>
      </p:pic>
      <p:pic>
        <p:nvPicPr>
          <p:cNvPr id="1220" name="Google Shape;1220;g2b967b53ff2_0_338"/>
          <p:cNvPicPr preferRelativeResize="0"/>
          <p:nvPr/>
        </p:nvPicPr>
        <p:blipFill rotWithShape="1">
          <a:blip r:embed="rId6">
            <a:alphaModFix/>
          </a:blip>
          <a:srcRect b="0" l="0" r="0" t="0"/>
          <a:stretch/>
        </p:blipFill>
        <p:spPr>
          <a:xfrm>
            <a:off x="4419600" y="1084235"/>
            <a:ext cx="4552950" cy="478643"/>
          </a:xfrm>
          <a:prstGeom prst="rect">
            <a:avLst/>
          </a:prstGeom>
          <a:noFill/>
          <a:ln>
            <a:noFill/>
          </a:ln>
        </p:spPr>
      </p:pic>
      <p:pic>
        <p:nvPicPr>
          <p:cNvPr id="1221" name="Google Shape;1221;g2b967b53ff2_0_338"/>
          <p:cNvPicPr preferRelativeResize="0"/>
          <p:nvPr/>
        </p:nvPicPr>
        <p:blipFill rotWithShape="1">
          <a:blip r:embed="rId7">
            <a:alphaModFix/>
          </a:blip>
          <a:srcRect b="0" l="0" r="0" t="0"/>
          <a:stretch/>
        </p:blipFill>
        <p:spPr>
          <a:xfrm>
            <a:off x="4435305" y="1634898"/>
            <a:ext cx="2422592" cy="343242"/>
          </a:xfrm>
          <a:prstGeom prst="rect">
            <a:avLst/>
          </a:prstGeom>
          <a:noFill/>
          <a:ln>
            <a:noFill/>
          </a:ln>
        </p:spPr>
      </p:pic>
      <p:pic>
        <p:nvPicPr>
          <p:cNvPr id="1222" name="Google Shape;1222;g2b967b53ff2_0_338"/>
          <p:cNvPicPr preferRelativeResize="0"/>
          <p:nvPr/>
        </p:nvPicPr>
        <p:blipFill rotWithShape="1">
          <a:blip r:embed="rId8">
            <a:alphaModFix/>
          </a:blip>
          <a:srcRect b="0" l="0" r="0" t="0"/>
          <a:stretch/>
        </p:blipFill>
        <p:spPr>
          <a:xfrm>
            <a:off x="6934200" y="1634898"/>
            <a:ext cx="2038350" cy="390179"/>
          </a:xfrm>
          <a:prstGeom prst="rect">
            <a:avLst/>
          </a:prstGeom>
          <a:noFill/>
          <a:ln>
            <a:noFill/>
          </a:ln>
        </p:spPr>
      </p:pic>
      <p:pic>
        <p:nvPicPr>
          <p:cNvPr id="1223" name="Google Shape;1223;g2b967b53ff2_0_338"/>
          <p:cNvPicPr preferRelativeResize="0"/>
          <p:nvPr/>
        </p:nvPicPr>
        <p:blipFill rotWithShape="1">
          <a:blip r:embed="rId9">
            <a:alphaModFix/>
          </a:blip>
          <a:srcRect b="0" l="0" r="0" t="0"/>
          <a:stretch/>
        </p:blipFill>
        <p:spPr>
          <a:xfrm>
            <a:off x="4435305" y="2190750"/>
            <a:ext cx="4408250" cy="304800"/>
          </a:xfrm>
          <a:prstGeom prst="rect">
            <a:avLst/>
          </a:prstGeom>
          <a:noFill/>
          <a:ln>
            <a:noFill/>
          </a:ln>
        </p:spPr>
      </p:pic>
      <p:pic>
        <p:nvPicPr>
          <p:cNvPr id="1224" name="Google Shape;1224;g2b967b53ff2_0_338"/>
          <p:cNvPicPr preferRelativeResize="0"/>
          <p:nvPr/>
        </p:nvPicPr>
        <p:blipFill rotWithShape="1">
          <a:blip r:embed="rId10">
            <a:alphaModFix/>
          </a:blip>
          <a:srcRect b="0" l="0" r="0" t="0"/>
          <a:stretch/>
        </p:blipFill>
        <p:spPr>
          <a:xfrm>
            <a:off x="4435305" y="2671356"/>
            <a:ext cx="1562100" cy="413055"/>
          </a:xfrm>
          <a:prstGeom prst="rect">
            <a:avLst/>
          </a:prstGeom>
          <a:noFill/>
          <a:ln>
            <a:noFill/>
          </a:ln>
        </p:spPr>
      </p:pic>
      <p:pic>
        <p:nvPicPr>
          <p:cNvPr id="1225" name="Google Shape;1225;g2b967b53ff2_0_338"/>
          <p:cNvPicPr preferRelativeResize="0"/>
          <p:nvPr/>
        </p:nvPicPr>
        <p:blipFill rotWithShape="1">
          <a:blip r:embed="rId11">
            <a:alphaModFix/>
          </a:blip>
          <a:srcRect b="0" l="0" r="0" t="0"/>
          <a:stretch/>
        </p:blipFill>
        <p:spPr>
          <a:xfrm>
            <a:off x="4427199" y="3213425"/>
            <a:ext cx="4648200" cy="661927"/>
          </a:xfrm>
          <a:prstGeom prst="rect">
            <a:avLst/>
          </a:prstGeom>
          <a:noFill/>
          <a:ln>
            <a:noFill/>
          </a:ln>
        </p:spPr>
      </p:pic>
      <p:sp>
        <p:nvSpPr>
          <p:cNvPr id="1226" name="Google Shape;1226;g2b967b53ff2_0_338"/>
          <p:cNvSpPr/>
          <p:nvPr/>
        </p:nvSpPr>
        <p:spPr>
          <a:xfrm>
            <a:off x="4353430" y="3906619"/>
            <a:ext cx="4572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Calibri"/>
                <a:ea typeface="Calibri"/>
                <a:cs typeface="Calibri"/>
                <a:sym typeface="Calibri"/>
              </a:rPr>
              <a:t>calculate the partial derivative of the total net input to h1 with respect to w</a:t>
            </a:r>
            <a:r>
              <a:rPr baseline="-25000" lang="en-IN" sz="1400">
                <a:solidFill>
                  <a:schemeClr val="lt1"/>
                </a:solidFill>
                <a:latin typeface="Calibri"/>
                <a:ea typeface="Calibri"/>
                <a:cs typeface="Calibri"/>
                <a:sym typeface="Calibri"/>
              </a:rPr>
              <a:t>1</a:t>
            </a:r>
            <a:endParaRPr baseline="-25000" sz="1400">
              <a:solidFill>
                <a:schemeClr val="lt1"/>
              </a:solidFill>
              <a:latin typeface="Calibri"/>
              <a:ea typeface="Calibri"/>
              <a:cs typeface="Calibri"/>
              <a:sym typeface="Calibri"/>
            </a:endParaRPr>
          </a:p>
        </p:txBody>
      </p:sp>
      <p:pic>
        <p:nvPicPr>
          <p:cNvPr id="1227" name="Google Shape;1227;g2b967b53ff2_0_338"/>
          <p:cNvPicPr preferRelativeResize="0"/>
          <p:nvPr/>
        </p:nvPicPr>
        <p:blipFill rotWithShape="1">
          <a:blip r:embed="rId12">
            <a:alphaModFix/>
          </a:blip>
          <a:srcRect b="0" l="0" r="0" t="0"/>
          <a:stretch/>
        </p:blipFill>
        <p:spPr>
          <a:xfrm>
            <a:off x="4431757" y="4433930"/>
            <a:ext cx="2883443" cy="308706"/>
          </a:xfrm>
          <a:prstGeom prst="rect">
            <a:avLst/>
          </a:prstGeom>
          <a:noFill/>
          <a:ln>
            <a:noFill/>
          </a:ln>
        </p:spPr>
      </p:pic>
      <p:pic>
        <p:nvPicPr>
          <p:cNvPr id="1228" name="Google Shape;1228;g2b967b53ff2_0_338"/>
          <p:cNvPicPr preferRelativeResize="0"/>
          <p:nvPr/>
        </p:nvPicPr>
        <p:blipFill rotWithShape="1">
          <a:blip r:embed="rId13">
            <a:alphaModFix/>
          </a:blip>
          <a:srcRect b="0" l="0" r="0" t="0"/>
          <a:stretch/>
        </p:blipFill>
        <p:spPr>
          <a:xfrm>
            <a:off x="7393527" y="4429839"/>
            <a:ext cx="1614488" cy="3919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g2b967b53ff2_0_356"/>
          <p:cNvSpPr txBox="1"/>
          <p:nvPr>
            <p:ph type="title"/>
          </p:nvPr>
        </p:nvSpPr>
        <p:spPr>
          <a:xfrm>
            <a:off x="1676400" y="157763"/>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234" name="Google Shape;1234;g2b967b53ff2_0_356"/>
          <p:cNvSpPr/>
          <p:nvPr/>
        </p:nvSpPr>
        <p:spPr>
          <a:xfrm>
            <a:off x="2113097" y="590549"/>
            <a:ext cx="141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Hidden Layer</a:t>
            </a:r>
            <a:endParaRPr/>
          </a:p>
        </p:txBody>
      </p:sp>
      <p:pic>
        <p:nvPicPr>
          <p:cNvPr id="1235" name="Google Shape;1235;g2b967b53ff2_0_356"/>
          <p:cNvPicPr preferRelativeResize="0"/>
          <p:nvPr/>
        </p:nvPicPr>
        <p:blipFill rotWithShape="1">
          <a:blip r:embed="rId3">
            <a:alphaModFix/>
          </a:blip>
          <a:srcRect b="0" l="0" r="0" t="0"/>
          <a:stretch/>
        </p:blipFill>
        <p:spPr>
          <a:xfrm>
            <a:off x="19456" y="547835"/>
            <a:ext cx="2127688" cy="499915"/>
          </a:xfrm>
          <a:prstGeom prst="rect">
            <a:avLst/>
          </a:prstGeom>
          <a:noFill/>
          <a:ln>
            <a:noFill/>
          </a:ln>
        </p:spPr>
      </p:pic>
      <p:sp>
        <p:nvSpPr>
          <p:cNvPr id="1236" name="Google Shape;1236;g2b967b53ff2_0_356"/>
          <p:cNvSpPr/>
          <p:nvPr/>
        </p:nvSpPr>
        <p:spPr>
          <a:xfrm>
            <a:off x="3505448" y="491400"/>
            <a:ext cx="492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continue the backwards pass by calculating new values for w</a:t>
            </a:r>
            <a:r>
              <a:rPr baseline="-25000" lang="en-IN" sz="1800">
                <a:solidFill>
                  <a:schemeClr val="lt1"/>
                </a:solidFill>
                <a:latin typeface="Calibri"/>
                <a:ea typeface="Calibri"/>
                <a:cs typeface="Calibri"/>
                <a:sym typeface="Calibri"/>
              </a:rPr>
              <a:t>1</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2</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3</a:t>
            </a:r>
            <a:r>
              <a:rPr lang="en-IN" sz="1800">
                <a:solidFill>
                  <a:schemeClr val="lt1"/>
                </a:solidFill>
                <a:latin typeface="Calibri"/>
                <a:ea typeface="Calibri"/>
                <a:cs typeface="Calibri"/>
                <a:sym typeface="Calibri"/>
              </a:rPr>
              <a:t>, and w</a:t>
            </a:r>
            <a:r>
              <a:rPr baseline="-25000" lang="en-IN" sz="1800">
                <a:solidFill>
                  <a:schemeClr val="lt1"/>
                </a:solidFill>
                <a:latin typeface="Calibri"/>
                <a:ea typeface="Calibri"/>
                <a:cs typeface="Calibri"/>
                <a:sym typeface="Calibri"/>
              </a:rPr>
              <a:t>4</a:t>
            </a:r>
            <a:endParaRPr baseline="-25000" sz="1800">
              <a:solidFill>
                <a:schemeClr val="lt1"/>
              </a:solidFill>
              <a:latin typeface="Calibri"/>
              <a:ea typeface="Calibri"/>
              <a:cs typeface="Calibri"/>
              <a:sym typeface="Calibri"/>
            </a:endParaRPr>
          </a:p>
        </p:txBody>
      </p:sp>
      <p:pic>
        <p:nvPicPr>
          <p:cNvPr id="1237" name="Google Shape;1237;g2b967b53ff2_0_356"/>
          <p:cNvPicPr preferRelativeResize="0"/>
          <p:nvPr/>
        </p:nvPicPr>
        <p:blipFill rotWithShape="1">
          <a:blip r:embed="rId4">
            <a:alphaModFix/>
          </a:blip>
          <a:srcRect b="0" l="0" r="0" t="0"/>
          <a:stretch/>
        </p:blipFill>
        <p:spPr>
          <a:xfrm>
            <a:off x="257175" y="1084235"/>
            <a:ext cx="4010025" cy="428625"/>
          </a:xfrm>
          <a:prstGeom prst="rect">
            <a:avLst/>
          </a:prstGeom>
          <a:noFill/>
          <a:ln>
            <a:noFill/>
          </a:ln>
        </p:spPr>
      </p:pic>
      <p:pic>
        <p:nvPicPr>
          <p:cNvPr id="1238" name="Google Shape;1238;g2b967b53ff2_0_356"/>
          <p:cNvPicPr preferRelativeResize="0"/>
          <p:nvPr/>
        </p:nvPicPr>
        <p:blipFill rotWithShape="1">
          <a:blip r:embed="rId5">
            <a:alphaModFix/>
          </a:blip>
          <a:srcRect b="2305" l="0" r="4798" t="0"/>
          <a:stretch/>
        </p:blipFill>
        <p:spPr>
          <a:xfrm>
            <a:off x="238616" y="1708767"/>
            <a:ext cx="3896469" cy="3227581"/>
          </a:xfrm>
          <a:prstGeom prst="rect">
            <a:avLst/>
          </a:prstGeom>
          <a:noFill/>
          <a:ln>
            <a:noFill/>
          </a:ln>
        </p:spPr>
      </p:pic>
      <p:pic>
        <p:nvPicPr>
          <p:cNvPr id="1239" name="Google Shape;1239;g2b967b53ff2_0_356"/>
          <p:cNvPicPr preferRelativeResize="0"/>
          <p:nvPr/>
        </p:nvPicPr>
        <p:blipFill rotWithShape="1">
          <a:blip r:embed="rId6">
            <a:alphaModFix/>
          </a:blip>
          <a:srcRect b="0" l="0" r="0" t="0"/>
          <a:stretch/>
        </p:blipFill>
        <p:spPr>
          <a:xfrm>
            <a:off x="4427199" y="1231163"/>
            <a:ext cx="4408250" cy="304800"/>
          </a:xfrm>
          <a:prstGeom prst="rect">
            <a:avLst/>
          </a:prstGeom>
          <a:noFill/>
          <a:ln>
            <a:noFill/>
          </a:ln>
        </p:spPr>
      </p:pic>
      <p:pic>
        <p:nvPicPr>
          <p:cNvPr id="1240" name="Google Shape;1240;g2b967b53ff2_0_356"/>
          <p:cNvPicPr preferRelativeResize="0"/>
          <p:nvPr/>
        </p:nvPicPr>
        <p:blipFill rotWithShape="1">
          <a:blip r:embed="rId7">
            <a:alphaModFix/>
          </a:blip>
          <a:srcRect b="0" l="0" r="0" t="0"/>
          <a:stretch/>
        </p:blipFill>
        <p:spPr>
          <a:xfrm>
            <a:off x="4427199" y="1661131"/>
            <a:ext cx="4648200" cy="661927"/>
          </a:xfrm>
          <a:prstGeom prst="rect">
            <a:avLst/>
          </a:prstGeom>
          <a:noFill/>
          <a:ln>
            <a:noFill/>
          </a:ln>
        </p:spPr>
      </p:pic>
      <p:pic>
        <p:nvPicPr>
          <p:cNvPr id="1241" name="Google Shape;1241;g2b967b53ff2_0_356"/>
          <p:cNvPicPr preferRelativeResize="0"/>
          <p:nvPr/>
        </p:nvPicPr>
        <p:blipFill rotWithShape="1">
          <a:blip r:embed="rId8">
            <a:alphaModFix/>
          </a:blip>
          <a:srcRect b="0" l="0" r="0" t="0"/>
          <a:stretch/>
        </p:blipFill>
        <p:spPr>
          <a:xfrm>
            <a:off x="4432063" y="2448226"/>
            <a:ext cx="1614488" cy="391995"/>
          </a:xfrm>
          <a:prstGeom prst="rect">
            <a:avLst/>
          </a:prstGeom>
          <a:noFill/>
          <a:ln>
            <a:noFill/>
          </a:ln>
        </p:spPr>
      </p:pic>
      <p:pic>
        <p:nvPicPr>
          <p:cNvPr id="1242" name="Google Shape;1242;g2b967b53ff2_0_356"/>
          <p:cNvPicPr preferRelativeResize="0"/>
          <p:nvPr/>
        </p:nvPicPr>
        <p:blipFill rotWithShape="1">
          <a:blip r:embed="rId9">
            <a:alphaModFix/>
          </a:blip>
          <a:srcRect b="0" l="0" r="0" t="0"/>
          <a:stretch/>
        </p:blipFill>
        <p:spPr>
          <a:xfrm>
            <a:off x="4399637" y="2960853"/>
            <a:ext cx="4081464" cy="766950"/>
          </a:xfrm>
          <a:prstGeom prst="rect">
            <a:avLst/>
          </a:prstGeom>
          <a:noFill/>
          <a:ln>
            <a:noFill/>
          </a:ln>
        </p:spPr>
      </p:pic>
      <p:pic>
        <p:nvPicPr>
          <p:cNvPr id="1243" name="Google Shape;1243;g2b967b53ff2_0_356"/>
          <p:cNvPicPr preferRelativeResize="0"/>
          <p:nvPr/>
        </p:nvPicPr>
        <p:blipFill rotWithShape="1">
          <a:blip r:embed="rId10">
            <a:alphaModFix/>
          </a:blip>
          <a:srcRect b="0" l="0" r="0" t="0"/>
          <a:stretch/>
        </p:blipFill>
        <p:spPr>
          <a:xfrm>
            <a:off x="4343400" y="3943350"/>
            <a:ext cx="4744362" cy="319969"/>
          </a:xfrm>
          <a:prstGeom prst="rect">
            <a:avLst/>
          </a:prstGeom>
          <a:noFill/>
          <a:ln>
            <a:noFill/>
          </a:ln>
        </p:spPr>
      </p:pic>
      <p:sp>
        <p:nvSpPr>
          <p:cNvPr id="1244" name="Google Shape;1244;g2b967b53ff2_0_356"/>
          <p:cNvSpPr/>
          <p:nvPr/>
        </p:nvSpPr>
        <p:spPr>
          <a:xfrm>
            <a:off x="4319081" y="4298748"/>
            <a:ext cx="333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Repeating this for w</a:t>
            </a:r>
            <a:r>
              <a:rPr baseline="-25000" lang="en-IN" sz="1800">
                <a:solidFill>
                  <a:schemeClr val="lt1"/>
                </a:solidFill>
                <a:latin typeface="Calibri"/>
                <a:ea typeface="Calibri"/>
                <a:cs typeface="Calibri"/>
                <a:sym typeface="Calibri"/>
              </a:rPr>
              <a:t>2</a:t>
            </a:r>
            <a:r>
              <a:rPr lang="en-IN" sz="1800">
                <a:solidFill>
                  <a:schemeClr val="lt1"/>
                </a:solidFill>
                <a:latin typeface="Calibri"/>
                <a:ea typeface="Calibri"/>
                <a:cs typeface="Calibri"/>
                <a:sym typeface="Calibri"/>
              </a:rPr>
              <a:t>, w</a:t>
            </a:r>
            <a:r>
              <a:rPr baseline="-25000" lang="en-IN" sz="1800">
                <a:solidFill>
                  <a:schemeClr val="lt1"/>
                </a:solidFill>
                <a:latin typeface="Calibri"/>
                <a:ea typeface="Calibri"/>
                <a:cs typeface="Calibri"/>
                <a:sym typeface="Calibri"/>
              </a:rPr>
              <a:t>3</a:t>
            </a:r>
            <a:r>
              <a:rPr lang="en-IN" sz="1800">
                <a:solidFill>
                  <a:schemeClr val="lt1"/>
                </a:solidFill>
                <a:latin typeface="Calibri"/>
                <a:ea typeface="Calibri"/>
                <a:cs typeface="Calibri"/>
                <a:sym typeface="Calibri"/>
              </a:rPr>
              <a:t>, and w</a:t>
            </a:r>
            <a:r>
              <a:rPr baseline="-25000" lang="en-IN" sz="1800">
                <a:solidFill>
                  <a:schemeClr val="lt1"/>
                </a:solidFill>
                <a:latin typeface="Calibri"/>
                <a:ea typeface="Calibri"/>
                <a:cs typeface="Calibri"/>
                <a:sym typeface="Calibri"/>
              </a:rPr>
              <a:t>4</a:t>
            </a:r>
            <a:endParaRPr baseline="-25000" sz="1800">
              <a:solidFill>
                <a:schemeClr val="lt1"/>
              </a:solidFill>
              <a:latin typeface="Calibri"/>
              <a:ea typeface="Calibri"/>
              <a:cs typeface="Calibri"/>
              <a:sym typeface="Calibri"/>
            </a:endParaRPr>
          </a:p>
        </p:txBody>
      </p:sp>
      <p:pic>
        <p:nvPicPr>
          <p:cNvPr id="1245" name="Google Shape;1245;g2b967b53ff2_0_356"/>
          <p:cNvPicPr preferRelativeResize="0"/>
          <p:nvPr/>
        </p:nvPicPr>
        <p:blipFill rotWithShape="1">
          <a:blip r:embed="rId11">
            <a:alphaModFix/>
          </a:blip>
          <a:srcRect b="0" l="0" r="0" t="0"/>
          <a:stretch/>
        </p:blipFill>
        <p:spPr>
          <a:xfrm>
            <a:off x="4394319" y="4663343"/>
            <a:ext cx="1320682" cy="244160"/>
          </a:xfrm>
          <a:prstGeom prst="rect">
            <a:avLst/>
          </a:prstGeom>
          <a:noFill/>
          <a:ln>
            <a:noFill/>
          </a:ln>
        </p:spPr>
      </p:pic>
      <p:pic>
        <p:nvPicPr>
          <p:cNvPr id="1246" name="Google Shape;1246;g2b967b53ff2_0_356"/>
          <p:cNvPicPr preferRelativeResize="0"/>
          <p:nvPr/>
        </p:nvPicPr>
        <p:blipFill rotWithShape="1">
          <a:blip r:embed="rId12">
            <a:alphaModFix/>
          </a:blip>
          <a:srcRect b="0" l="0" r="0" t="0"/>
          <a:stretch/>
        </p:blipFill>
        <p:spPr>
          <a:xfrm>
            <a:off x="5875573" y="4663680"/>
            <a:ext cx="1515827" cy="247073"/>
          </a:xfrm>
          <a:prstGeom prst="rect">
            <a:avLst/>
          </a:prstGeom>
          <a:noFill/>
          <a:ln>
            <a:noFill/>
          </a:ln>
        </p:spPr>
      </p:pic>
      <p:pic>
        <p:nvPicPr>
          <p:cNvPr id="1247" name="Google Shape;1247;g2b967b53ff2_0_356"/>
          <p:cNvPicPr preferRelativeResize="0"/>
          <p:nvPr/>
        </p:nvPicPr>
        <p:blipFill rotWithShape="1">
          <a:blip r:embed="rId13">
            <a:alphaModFix/>
          </a:blip>
          <a:srcRect b="0" l="0" r="0" t="0"/>
          <a:stretch/>
        </p:blipFill>
        <p:spPr>
          <a:xfrm>
            <a:off x="7493575" y="4664347"/>
            <a:ext cx="1421826" cy="272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g2b901f6edff_0_474"/>
          <p:cNvSpPr txBox="1"/>
          <p:nvPr>
            <p:ph type="title"/>
          </p:nvPr>
        </p:nvSpPr>
        <p:spPr>
          <a:xfrm>
            <a:off x="1676400" y="157763"/>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lang="en-IN" sz="3600">
                <a:latin typeface="Calibri"/>
                <a:ea typeface="Calibri"/>
                <a:cs typeface="Calibri"/>
                <a:sym typeface="Calibri"/>
              </a:rPr>
              <a:t>Backpropagation Example</a:t>
            </a:r>
            <a:br>
              <a:rPr b="1" lang="en-IN"/>
            </a:br>
            <a:endParaRPr/>
          </a:p>
        </p:txBody>
      </p:sp>
      <p:sp>
        <p:nvSpPr>
          <p:cNvPr id="1253" name="Google Shape;1253;g2b901f6edff_0_474"/>
          <p:cNvSpPr/>
          <p:nvPr/>
        </p:nvSpPr>
        <p:spPr>
          <a:xfrm>
            <a:off x="762000" y="838670"/>
            <a:ext cx="27165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updated all of our weights!</a:t>
            </a:r>
            <a:endParaRPr/>
          </a:p>
        </p:txBody>
      </p:sp>
      <p:sp>
        <p:nvSpPr>
          <p:cNvPr id="1254" name="Google Shape;1254;g2b901f6edff_0_474"/>
          <p:cNvSpPr/>
          <p:nvPr/>
        </p:nvSpPr>
        <p:spPr>
          <a:xfrm>
            <a:off x="1676400" y="1417911"/>
            <a:ext cx="7010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fed forward the 0.05 and 0.1 inputs originally, the error on the network was </a:t>
            </a:r>
            <a:r>
              <a:rPr lang="en-IN" sz="1800">
                <a:solidFill>
                  <a:schemeClr val="lt1"/>
                </a:solidFill>
                <a:latin typeface="Calibri"/>
                <a:ea typeface="Calibri"/>
                <a:cs typeface="Calibri"/>
                <a:sym typeface="Calibri"/>
              </a:rPr>
              <a:t>0.298371109</a:t>
            </a:r>
            <a:r>
              <a:rPr lang="en-IN" sz="1800">
                <a:solidFill>
                  <a:srgbClr val="00B0F0"/>
                </a:solidFill>
                <a:latin typeface="Calibri"/>
                <a:ea typeface="Calibri"/>
                <a:cs typeface="Calibri"/>
                <a:sym typeface="Calibri"/>
              </a:rPr>
              <a:t> </a:t>
            </a:r>
            <a:endParaRPr sz="1800">
              <a:solidFill>
                <a:srgbClr val="00B0F0"/>
              </a:solidFill>
              <a:latin typeface="Calibri"/>
              <a:ea typeface="Calibri"/>
              <a:cs typeface="Calibri"/>
              <a:sym typeface="Calibri"/>
            </a:endParaRPr>
          </a:p>
        </p:txBody>
      </p:sp>
      <p:sp>
        <p:nvSpPr>
          <p:cNvPr id="1255" name="Google Shape;1255;g2b901f6edff_0_474"/>
          <p:cNvSpPr/>
          <p:nvPr/>
        </p:nvSpPr>
        <p:spPr>
          <a:xfrm>
            <a:off x="1676400" y="2425176"/>
            <a:ext cx="6629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E649C9"/>
                </a:solidFill>
                <a:latin typeface="Calibri"/>
                <a:ea typeface="Calibri"/>
                <a:cs typeface="Calibri"/>
                <a:sym typeface="Calibri"/>
              </a:rPr>
              <a:t>After this first round of backpropagation, the total error is now down to_________________ ☺ </a:t>
            </a:r>
            <a:endParaRPr sz="1800">
              <a:solidFill>
                <a:srgbClr val="E649C9"/>
              </a:solidFill>
              <a:latin typeface="Calibri"/>
              <a:ea typeface="Calibri"/>
              <a:cs typeface="Calibri"/>
              <a:sym typeface="Calibri"/>
            </a:endParaRPr>
          </a:p>
        </p:txBody>
      </p:sp>
      <p:sp>
        <p:nvSpPr>
          <p:cNvPr id="1256" name="Google Shape;1256;g2b901f6edff_0_474"/>
          <p:cNvSpPr/>
          <p:nvPr/>
        </p:nvSpPr>
        <p:spPr>
          <a:xfrm>
            <a:off x="1828800" y="3333750"/>
            <a:ext cx="7162800" cy="1200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chemeClr val="lt1"/>
                </a:solidFill>
                <a:latin typeface="Calibri"/>
                <a:ea typeface="Calibri"/>
                <a:cs typeface="Calibri"/>
                <a:sym typeface="Calibri"/>
              </a:rPr>
              <a:t>But after repeating this process 10,000 times, for example, the error plummets to 0.0000351085. At this point, when we feed forward 0.05 and 0.1, the two outputs neurons generate 0.015912196 (vs 0.01 target) and 0.984065734 (vs 0.99 target)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bb161079a6_3_0"/>
          <p:cNvSpPr txBox="1"/>
          <p:nvPr>
            <p:ph type="title"/>
          </p:nvPr>
        </p:nvSpPr>
        <p:spPr>
          <a:xfrm>
            <a:off x="1853119" y="-186258"/>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Vanishing Gradient Problem</a:t>
            </a:r>
            <a:endParaRPr sz="3200"/>
          </a:p>
        </p:txBody>
      </p:sp>
      <p:sp>
        <p:nvSpPr>
          <p:cNvPr id="1262" name="Google Shape;1262;g2bb161079a6_3_0"/>
          <p:cNvSpPr/>
          <p:nvPr/>
        </p:nvSpPr>
        <p:spPr>
          <a:xfrm>
            <a:off x="405319" y="666750"/>
            <a:ext cx="8305800" cy="923400"/>
          </a:xfrm>
          <a:prstGeom prst="rect">
            <a:avLst/>
          </a:prstGeom>
          <a:solidFill>
            <a:srgbClr val="EE86D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2"/>
                </a:solidFill>
                <a:latin typeface="Calibri"/>
                <a:ea typeface="Calibri"/>
                <a:cs typeface="Calibri"/>
                <a:sym typeface="Calibri"/>
              </a:rPr>
              <a:t>The decrease of the backpropagated error signal (often exponentially) with the increasing distance from the final layer (typically the output layer) is the problem pointing to Vanishing Gradient Descent.</a:t>
            </a:r>
            <a:endParaRPr/>
          </a:p>
        </p:txBody>
      </p:sp>
      <p:pic>
        <p:nvPicPr>
          <p:cNvPr id="1263" name="Google Shape;1263;g2bb161079a6_3_0"/>
          <p:cNvPicPr preferRelativeResize="0"/>
          <p:nvPr/>
        </p:nvPicPr>
        <p:blipFill rotWithShape="1">
          <a:blip r:embed="rId3">
            <a:alphaModFix/>
          </a:blip>
          <a:srcRect b="0" l="0" r="0" t="0"/>
          <a:stretch/>
        </p:blipFill>
        <p:spPr>
          <a:xfrm>
            <a:off x="405319" y="1794942"/>
            <a:ext cx="2871787" cy="2622944"/>
          </a:xfrm>
          <a:prstGeom prst="rect">
            <a:avLst/>
          </a:prstGeom>
          <a:noFill/>
          <a:ln>
            <a:noFill/>
          </a:ln>
        </p:spPr>
      </p:pic>
      <p:pic>
        <p:nvPicPr>
          <p:cNvPr id="1264" name="Google Shape;1264;g2bb161079a6_3_0"/>
          <p:cNvPicPr preferRelativeResize="0"/>
          <p:nvPr/>
        </p:nvPicPr>
        <p:blipFill rotWithShape="1">
          <a:blip r:embed="rId4">
            <a:alphaModFix/>
          </a:blip>
          <a:srcRect b="0" l="0" r="0" t="0"/>
          <a:stretch/>
        </p:blipFill>
        <p:spPr>
          <a:xfrm>
            <a:off x="3605719" y="1819666"/>
            <a:ext cx="4343399" cy="720624"/>
          </a:xfrm>
          <a:prstGeom prst="rect">
            <a:avLst/>
          </a:prstGeom>
          <a:noFill/>
          <a:ln>
            <a:noFill/>
          </a:ln>
        </p:spPr>
      </p:pic>
      <p:pic>
        <p:nvPicPr>
          <p:cNvPr id="1265" name="Google Shape;1265;g2bb161079a6_3_0"/>
          <p:cNvPicPr preferRelativeResize="0"/>
          <p:nvPr/>
        </p:nvPicPr>
        <p:blipFill rotWithShape="1">
          <a:blip r:embed="rId5">
            <a:alphaModFix/>
          </a:blip>
          <a:srcRect b="0" l="0" r="0" t="0"/>
          <a:stretch/>
        </p:blipFill>
        <p:spPr>
          <a:xfrm>
            <a:off x="3701374" y="2583895"/>
            <a:ext cx="4152090" cy="428935"/>
          </a:xfrm>
          <a:prstGeom prst="rect">
            <a:avLst/>
          </a:prstGeom>
          <a:noFill/>
          <a:ln>
            <a:noFill/>
          </a:ln>
        </p:spPr>
      </p:pic>
      <p:sp>
        <p:nvSpPr>
          <p:cNvPr id="1266" name="Google Shape;1266;g2bb161079a6_3_0"/>
          <p:cNvSpPr/>
          <p:nvPr/>
        </p:nvSpPr>
        <p:spPr>
          <a:xfrm>
            <a:off x="3605719" y="3106414"/>
            <a:ext cx="4572000" cy="646200"/>
          </a:xfrm>
          <a:prstGeom prst="rect">
            <a:avLst/>
          </a:prstGeom>
          <a:solidFill>
            <a:srgbClr val="9D9A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The values of W6 depend on the value of W4 and W5</a:t>
            </a:r>
            <a:endParaRPr/>
          </a:p>
        </p:txBody>
      </p:sp>
      <p:sp>
        <p:nvSpPr>
          <p:cNvPr id="1267" name="Google Shape;1267;g2bb161079a6_3_0"/>
          <p:cNvSpPr/>
          <p:nvPr/>
        </p:nvSpPr>
        <p:spPr>
          <a:xfrm>
            <a:off x="3605719" y="3882833"/>
            <a:ext cx="4572000" cy="646200"/>
          </a:xfrm>
          <a:prstGeom prst="rect">
            <a:avLst/>
          </a:prstGeom>
          <a:solidFill>
            <a:srgbClr val="F9BD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The values of W4 (and W5) in turn depend on the value of W1, W2, and W3.</a:t>
            </a:r>
            <a:endParaRPr/>
          </a:p>
        </p:txBody>
      </p:sp>
      <p:pic>
        <p:nvPicPr>
          <p:cNvPr id="1268" name="Google Shape;1268;g2bb161079a6_3_0"/>
          <p:cNvPicPr preferRelativeResize="0"/>
          <p:nvPr/>
        </p:nvPicPr>
        <p:blipFill rotWithShape="1">
          <a:blip r:embed="rId6">
            <a:alphaModFix/>
          </a:blip>
          <a:srcRect b="0" l="0" r="0" t="0"/>
          <a:stretch/>
        </p:blipFill>
        <p:spPr>
          <a:xfrm>
            <a:off x="389106" y="4659252"/>
            <a:ext cx="3505200" cy="366653"/>
          </a:xfrm>
          <a:prstGeom prst="rect">
            <a:avLst/>
          </a:prstGeom>
          <a:noFill/>
          <a:ln>
            <a:noFill/>
          </a:ln>
        </p:spPr>
      </p:pic>
      <p:sp>
        <p:nvSpPr>
          <p:cNvPr id="1269" name="Google Shape;1269;g2bb161079a6_3_0"/>
          <p:cNvSpPr/>
          <p:nvPr/>
        </p:nvSpPr>
        <p:spPr>
          <a:xfrm>
            <a:off x="3962400" y="4580968"/>
            <a:ext cx="4572000" cy="5232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Calibri"/>
                <a:ea typeface="Calibri"/>
                <a:cs typeface="Calibri"/>
                <a:sym typeface="Calibri"/>
              </a:rPr>
              <a:t>As we go down the layers, the derivative decreased, so the value of (𝕕W6/𝕕W4) is greater than (𝕕W4/𝕕W1).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2bb161079a6_3_12"/>
          <p:cNvSpPr txBox="1"/>
          <p:nvPr>
            <p:ph type="title"/>
          </p:nvPr>
        </p:nvSpPr>
        <p:spPr>
          <a:xfrm>
            <a:off x="1828800" y="-432787"/>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Vanishing Gradient Problem</a:t>
            </a:r>
            <a:endParaRPr sz="3200"/>
          </a:p>
        </p:txBody>
      </p:sp>
      <p:sp>
        <p:nvSpPr>
          <p:cNvPr id="1275" name="Google Shape;1275;g2bb161079a6_3_12"/>
          <p:cNvSpPr/>
          <p:nvPr/>
        </p:nvSpPr>
        <p:spPr>
          <a:xfrm>
            <a:off x="509081" y="725021"/>
            <a:ext cx="7848600" cy="6462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The problem of vanishing gradient descent typically occurs when the activation function is sigmoidal</a:t>
            </a:r>
            <a:endParaRPr/>
          </a:p>
        </p:txBody>
      </p:sp>
      <p:sp>
        <p:nvSpPr>
          <p:cNvPr id="1276" name="Google Shape;1276;g2bb161079a6_3_12"/>
          <p:cNvSpPr/>
          <p:nvPr/>
        </p:nvSpPr>
        <p:spPr>
          <a:xfrm>
            <a:off x="509081" y="1563221"/>
            <a:ext cx="8001000" cy="646200"/>
          </a:xfrm>
          <a:prstGeom prst="rect">
            <a:avLst/>
          </a:prstGeom>
          <a:solidFill>
            <a:srgbClr val="9D9A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This is because the value of the derivative of a sigmoid function always lies between 0 and 0.25</a:t>
            </a:r>
            <a:endParaRPr/>
          </a:p>
        </p:txBody>
      </p:sp>
      <p:pic>
        <p:nvPicPr>
          <p:cNvPr id="1277" name="Google Shape;1277;g2bb161079a6_3_12"/>
          <p:cNvPicPr preferRelativeResize="0"/>
          <p:nvPr/>
        </p:nvPicPr>
        <p:blipFill rotWithShape="1">
          <a:blip r:embed="rId3">
            <a:alphaModFix/>
          </a:blip>
          <a:srcRect b="8941" l="0" r="0" t="0"/>
          <a:stretch/>
        </p:blipFill>
        <p:spPr>
          <a:xfrm>
            <a:off x="525294" y="2335486"/>
            <a:ext cx="2814436" cy="2133601"/>
          </a:xfrm>
          <a:prstGeom prst="rect">
            <a:avLst/>
          </a:prstGeom>
          <a:noFill/>
          <a:ln>
            <a:noFill/>
          </a:ln>
        </p:spPr>
      </p:pic>
      <p:sp>
        <p:nvSpPr>
          <p:cNvPr id="1278" name="Google Shape;1278;g2bb161079a6_3_12"/>
          <p:cNvSpPr/>
          <p:nvPr/>
        </p:nvSpPr>
        <p:spPr>
          <a:xfrm>
            <a:off x="3676084" y="2279203"/>
            <a:ext cx="4572000" cy="831000"/>
          </a:xfrm>
          <a:prstGeom prst="rect">
            <a:avLst/>
          </a:prstGeom>
          <a:solidFill>
            <a:srgbClr val="FFB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lt1"/>
                </a:solidFill>
                <a:latin typeface="Calibri"/>
                <a:ea typeface="Calibri"/>
                <a:cs typeface="Calibri"/>
                <a:sym typeface="Calibri"/>
              </a:rPr>
              <a:t>if the value of (𝕕W6/𝕕W4) is 0.1 and the value of (𝕕W4/𝕕W1) is 0.001, then the value of (𝕕W/𝕕W1) will be 0.0001</a:t>
            </a:r>
            <a:endParaRPr/>
          </a:p>
        </p:txBody>
      </p:sp>
      <p:pic>
        <p:nvPicPr>
          <p:cNvPr id="1279" name="Google Shape;1279;g2bb161079a6_3_12"/>
          <p:cNvPicPr preferRelativeResize="0"/>
          <p:nvPr/>
        </p:nvPicPr>
        <p:blipFill rotWithShape="1">
          <a:blip r:embed="rId4">
            <a:alphaModFix/>
          </a:blip>
          <a:srcRect b="0" l="0" r="0" t="0"/>
          <a:stretch/>
        </p:blipFill>
        <p:spPr>
          <a:xfrm>
            <a:off x="3728472" y="3218609"/>
            <a:ext cx="4467224" cy="332601"/>
          </a:xfrm>
          <a:prstGeom prst="rect">
            <a:avLst/>
          </a:prstGeom>
          <a:noFill/>
          <a:ln>
            <a:noFill/>
          </a:ln>
        </p:spPr>
      </p:pic>
      <p:pic>
        <p:nvPicPr>
          <p:cNvPr id="1280" name="Google Shape;1280;g2bb161079a6_3_12"/>
          <p:cNvPicPr preferRelativeResize="0"/>
          <p:nvPr/>
        </p:nvPicPr>
        <p:blipFill rotWithShape="1">
          <a:blip r:embed="rId5">
            <a:alphaModFix/>
          </a:blip>
          <a:srcRect b="0" l="0" r="0" t="0"/>
          <a:stretch/>
        </p:blipFill>
        <p:spPr>
          <a:xfrm>
            <a:off x="3728472" y="3598021"/>
            <a:ext cx="4467225" cy="485775"/>
          </a:xfrm>
          <a:prstGeom prst="rect">
            <a:avLst/>
          </a:prstGeom>
          <a:noFill/>
          <a:ln>
            <a:noFill/>
          </a:ln>
        </p:spPr>
      </p:pic>
      <p:sp>
        <p:nvSpPr>
          <p:cNvPr id="1281" name="Google Shape;1281;g2bb161079a6_3_12"/>
          <p:cNvSpPr/>
          <p:nvPr/>
        </p:nvSpPr>
        <p:spPr>
          <a:xfrm>
            <a:off x="3581400" y="4171950"/>
            <a:ext cx="5486400" cy="646200"/>
          </a:xfrm>
          <a:prstGeom prst="rect">
            <a:avLst/>
          </a:prstGeom>
          <a:solidFill>
            <a:srgbClr val="7030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200">
                <a:solidFill>
                  <a:schemeClr val="lt1"/>
                </a:solidFill>
                <a:latin typeface="Calibri"/>
                <a:ea typeface="Calibri"/>
                <a:cs typeface="Calibri"/>
                <a:sym typeface="Calibri"/>
              </a:rPr>
              <a:t>You can clearly see, that as we will increase the layers in our network, the value of (𝕕W/𝕕W1) would further decrease, and therefore, no significant change in the value of the weights. This is known as the Vanishing Gradient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2bb161079a6_3_23"/>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Calibri"/>
              <a:buNone/>
            </a:pPr>
            <a:r>
              <a:rPr lang="en-IN" sz="3200"/>
              <a:t>Weight Initialization </a:t>
            </a:r>
            <a:endParaRPr sz="3200"/>
          </a:p>
        </p:txBody>
      </p:sp>
      <p:sp>
        <p:nvSpPr>
          <p:cNvPr id="1287" name="Google Shape;1287;g2bb161079a6_3_23"/>
          <p:cNvSpPr/>
          <p:nvPr/>
        </p:nvSpPr>
        <p:spPr>
          <a:xfrm>
            <a:off x="114300" y="836484"/>
            <a:ext cx="8305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A uniform distribution draws a random value from the range [lower, upper] where every value inside this range has equal probability of being drawn.</a:t>
            </a:r>
            <a:endParaRPr b="1">
              <a:solidFill>
                <a:schemeClr val="lt1"/>
              </a:solidFill>
            </a:endParaRPr>
          </a:p>
        </p:txBody>
      </p:sp>
      <p:pic>
        <p:nvPicPr>
          <p:cNvPr id="1288" name="Google Shape;1288;g2bb161079a6_3_23"/>
          <p:cNvPicPr preferRelativeResize="0"/>
          <p:nvPr/>
        </p:nvPicPr>
        <p:blipFill rotWithShape="1">
          <a:blip r:embed="rId3">
            <a:alphaModFix/>
          </a:blip>
          <a:srcRect b="0" l="0" r="0" t="0"/>
          <a:stretch/>
        </p:blipFill>
        <p:spPr>
          <a:xfrm>
            <a:off x="175098" y="1540771"/>
            <a:ext cx="5600700" cy="561975"/>
          </a:xfrm>
          <a:prstGeom prst="rect">
            <a:avLst/>
          </a:prstGeom>
          <a:noFill/>
          <a:ln>
            <a:noFill/>
          </a:ln>
        </p:spPr>
      </p:pic>
      <p:sp>
        <p:nvSpPr>
          <p:cNvPr id="1289" name="Google Shape;1289;g2bb161079a6_3_23"/>
          <p:cNvSpPr/>
          <p:nvPr/>
        </p:nvSpPr>
        <p:spPr>
          <a:xfrm>
            <a:off x="5829300" y="1451925"/>
            <a:ext cx="3086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64 inputs and 32 outputs</a:t>
            </a:r>
            <a:endParaRPr b="1"/>
          </a:p>
        </p:txBody>
      </p:sp>
      <p:sp>
        <p:nvSpPr>
          <p:cNvPr id="1290" name="Google Shape;1290;g2bb161079a6_3_23"/>
          <p:cNvSpPr/>
          <p:nvPr/>
        </p:nvSpPr>
        <p:spPr>
          <a:xfrm>
            <a:off x="152400" y="2190750"/>
            <a:ext cx="8763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chemeClr val="lt1"/>
                </a:solidFill>
                <a:latin typeface="Calibri"/>
                <a:ea typeface="Calibri"/>
                <a:cs typeface="Calibri"/>
                <a:sym typeface="Calibri"/>
              </a:rPr>
              <a:t>Executing the code above NumPy will randomly generate 64×32 = 2,048 values from the range [−0.05, 0.05], where each value in this range has equal probability</a:t>
            </a:r>
            <a:endParaRPr b="1"/>
          </a:p>
        </p:txBody>
      </p:sp>
      <p:sp>
        <p:nvSpPr>
          <p:cNvPr id="1291" name="Google Shape;1291;g2bb161079a6_3_23"/>
          <p:cNvSpPr/>
          <p:nvPr/>
        </p:nvSpPr>
        <p:spPr>
          <a:xfrm>
            <a:off x="190500" y="2864024"/>
            <a:ext cx="8229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A normal distribution</a:t>
            </a:r>
            <a:r>
              <a:rPr b="1" lang="en-IN" sz="1800">
                <a:solidFill>
                  <a:srgbClr val="FF00FF"/>
                </a:solidFill>
                <a:latin typeface="Calibri"/>
                <a:ea typeface="Calibri"/>
                <a:cs typeface="Calibri"/>
                <a:sym typeface="Calibri"/>
              </a:rPr>
              <a:t> </a:t>
            </a:r>
            <a:r>
              <a:rPr b="1" lang="en-IN" sz="1800">
                <a:solidFill>
                  <a:schemeClr val="lt1"/>
                </a:solidFill>
                <a:latin typeface="Calibri"/>
                <a:ea typeface="Calibri"/>
                <a:cs typeface="Calibri"/>
                <a:sym typeface="Calibri"/>
              </a:rPr>
              <a:t>where we define the probability density for the Gaussian distribution as</a:t>
            </a:r>
            <a:endParaRPr b="1"/>
          </a:p>
        </p:txBody>
      </p:sp>
      <p:pic>
        <p:nvPicPr>
          <p:cNvPr id="1292" name="Google Shape;1292;g2bb161079a6_3_23"/>
          <p:cNvPicPr preferRelativeResize="0"/>
          <p:nvPr/>
        </p:nvPicPr>
        <p:blipFill rotWithShape="1">
          <a:blip r:embed="rId4">
            <a:alphaModFix/>
          </a:blip>
          <a:srcRect b="0" l="0" r="0" t="0"/>
          <a:stretch/>
        </p:blipFill>
        <p:spPr>
          <a:xfrm>
            <a:off x="1752600" y="3257550"/>
            <a:ext cx="2076450" cy="895350"/>
          </a:xfrm>
          <a:prstGeom prst="rect">
            <a:avLst/>
          </a:prstGeom>
          <a:noFill/>
          <a:ln>
            <a:noFill/>
          </a:ln>
        </p:spPr>
      </p:pic>
      <p:pic>
        <p:nvPicPr>
          <p:cNvPr id="1293" name="Google Shape;1293;g2bb161079a6_3_23"/>
          <p:cNvPicPr preferRelativeResize="0"/>
          <p:nvPr/>
        </p:nvPicPr>
        <p:blipFill rotWithShape="1">
          <a:blip r:embed="rId5">
            <a:alphaModFix/>
          </a:blip>
          <a:srcRect b="0" l="0" r="0" t="0"/>
          <a:stretch/>
        </p:blipFill>
        <p:spPr>
          <a:xfrm>
            <a:off x="304800" y="4186833"/>
            <a:ext cx="5248275" cy="647700"/>
          </a:xfrm>
          <a:prstGeom prst="rect">
            <a:avLst/>
          </a:prstGeom>
          <a:noFill/>
          <a:ln>
            <a:noFill/>
          </a:ln>
        </p:spPr>
      </p:pic>
      <p:sp>
        <p:nvSpPr>
          <p:cNvPr id="1294" name="Google Shape;1294;g2bb161079a6_3_23"/>
          <p:cNvSpPr/>
          <p:nvPr/>
        </p:nvSpPr>
        <p:spPr>
          <a:xfrm>
            <a:off x="5715000" y="3414236"/>
            <a:ext cx="3200400" cy="1477200"/>
          </a:xfrm>
          <a:prstGeom prst="rect">
            <a:avLst/>
          </a:prstGeom>
          <a:solidFill>
            <a:srgbClr val="BF64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When using the Keras library the RandomNormal class draws random values from a normal distribution with µ = 0 and σ = 0.05</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g2bb161079a6_3_35"/>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Arial"/>
              <a:buNone/>
            </a:pPr>
            <a:r>
              <a:rPr lang="en-IN" sz="3200">
                <a:latin typeface="Arial"/>
                <a:ea typeface="Arial"/>
                <a:cs typeface="Arial"/>
                <a:sym typeface="Arial"/>
              </a:rPr>
              <a:t>Weight Initialization </a:t>
            </a:r>
            <a:endParaRPr sz="3200">
              <a:latin typeface="Arial"/>
              <a:ea typeface="Arial"/>
              <a:cs typeface="Arial"/>
              <a:sym typeface="Arial"/>
            </a:endParaRPr>
          </a:p>
        </p:txBody>
      </p:sp>
      <p:sp>
        <p:nvSpPr>
          <p:cNvPr id="1300" name="Google Shape;1300;g2bb161079a6_3_35"/>
          <p:cNvSpPr/>
          <p:nvPr/>
        </p:nvSpPr>
        <p:spPr>
          <a:xfrm>
            <a:off x="152400" y="1123950"/>
            <a:ext cx="3679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Glorot/Xavier Uniform and Normal</a:t>
            </a:r>
            <a:endParaRPr b="1"/>
          </a:p>
        </p:txBody>
      </p:sp>
      <p:sp>
        <p:nvSpPr>
          <p:cNvPr id="1301" name="Google Shape;1301;g2bb161079a6_3_35"/>
          <p:cNvSpPr/>
          <p:nvPr/>
        </p:nvSpPr>
        <p:spPr>
          <a:xfrm>
            <a:off x="3657600" y="1123950"/>
            <a:ext cx="5334000" cy="738600"/>
          </a:xfrm>
          <a:prstGeom prst="rect">
            <a:avLst/>
          </a:prstGeom>
          <a:solidFill>
            <a:srgbClr val="F59D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chemeClr val="lt1"/>
                </a:solidFill>
                <a:latin typeface="Calibri"/>
                <a:ea typeface="Calibri"/>
                <a:cs typeface="Calibri"/>
                <a:sym typeface="Calibri"/>
              </a:rPr>
              <a:t>Here, the authors define a parameter Fin (called “fan in,” or the number of inputs to the layer) along with Fout (the “fan out,” or number of outputs from the layer)</a:t>
            </a:r>
            <a:endParaRPr b="1">
              <a:solidFill>
                <a:schemeClr val="lt1"/>
              </a:solidFill>
            </a:endParaRPr>
          </a:p>
        </p:txBody>
      </p:sp>
      <p:sp>
        <p:nvSpPr>
          <p:cNvPr id="1302" name="Google Shape;1302;g2bb161079a6_3_35"/>
          <p:cNvSpPr/>
          <p:nvPr/>
        </p:nvSpPr>
        <p:spPr>
          <a:xfrm>
            <a:off x="218303" y="1821975"/>
            <a:ext cx="2493300" cy="369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FF0000"/>
                </a:solidFill>
                <a:latin typeface="Calibri"/>
                <a:ea typeface="Calibri"/>
                <a:cs typeface="Calibri"/>
                <a:sym typeface="Calibri"/>
              </a:rPr>
              <a:t>normal distribution</a:t>
            </a:r>
            <a:endParaRPr b="1"/>
          </a:p>
        </p:txBody>
      </p:sp>
      <p:pic>
        <p:nvPicPr>
          <p:cNvPr id="1303" name="Google Shape;1303;g2bb161079a6_3_35"/>
          <p:cNvPicPr preferRelativeResize="0"/>
          <p:nvPr/>
        </p:nvPicPr>
        <p:blipFill rotWithShape="1">
          <a:blip r:embed="rId3">
            <a:alphaModFix/>
          </a:blip>
          <a:srcRect b="0" l="0" r="0" t="0"/>
          <a:stretch/>
        </p:blipFill>
        <p:spPr>
          <a:xfrm>
            <a:off x="241570" y="2965481"/>
            <a:ext cx="5267325" cy="838200"/>
          </a:xfrm>
          <a:prstGeom prst="rect">
            <a:avLst/>
          </a:prstGeom>
          <a:noFill/>
          <a:ln>
            <a:noFill/>
          </a:ln>
        </p:spPr>
      </p:pic>
      <p:pic>
        <p:nvPicPr>
          <p:cNvPr id="1304" name="Google Shape;1304;g2bb161079a6_3_35"/>
          <p:cNvPicPr preferRelativeResize="0"/>
          <p:nvPr/>
        </p:nvPicPr>
        <p:blipFill rotWithShape="1">
          <a:blip r:embed="rId4">
            <a:alphaModFix/>
          </a:blip>
          <a:srcRect b="0" l="0" r="0" t="0"/>
          <a:stretch/>
        </p:blipFill>
        <p:spPr>
          <a:xfrm>
            <a:off x="5614278" y="2966697"/>
            <a:ext cx="3072522" cy="772902"/>
          </a:xfrm>
          <a:prstGeom prst="rect">
            <a:avLst/>
          </a:prstGeom>
          <a:noFill/>
          <a:ln>
            <a:noFill/>
          </a:ln>
        </p:spPr>
      </p:pic>
      <p:sp>
        <p:nvSpPr>
          <p:cNvPr id="1305" name="Google Shape;1305;g2bb161079a6_3_35"/>
          <p:cNvSpPr/>
          <p:nvPr/>
        </p:nvSpPr>
        <p:spPr>
          <a:xfrm>
            <a:off x="218289" y="2237167"/>
            <a:ext cx="8889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For the normal distribution the limit value is constructed by averaging the Fin and Fout together and then taking the square-root. A zero-center (µ = 0) is then used</a:t>
            </a:r>
            <a:endParaRPr b="1" sz="1800">
              <a:solidFill>
                <a:schemeClr val="lt1"/>
              </a:solidFill>
              <a:latin typeface="Calibri"/>
              <a:ea typeface="Calibri"/>
              <a:cs typeface="Calibri"/>
              <a:sym typeface="Calibri"/>
            </a:endParaRPr>
          </a:p>
        </p:txBody>
      </p:sp>
      <p:pic>
        <p:nvPicPr>
          <p:cNvPr id="1306" name="Google Shape;1306;g2bb161079a6_3_35"/>
          <p:cNvPicPr preferRelativeResize="0"/>
          <p:nvPr/>
        </p:nvPicPr>
        <p:blipFill rotWithShape="1">
          <a:blip r:embed="rId5">
            <a:alphaModFix/>
          </a:blip>
          <a:srcRect b="0" l="0" r="0" t="0"/>
          <a:stretch/>
        </p:blipFill>
        <p:spPr>
          <a:xfrm>
            <a:off x="2514600" y="4010993"/>
            <a:ext cx="4800599" cy="647934"/>
          </a:xfrm>
          <a:prstGeom prst="rect">
            <a:avLst/>
          </a:prstGeom>
          <a:noFill/>
          <a:ln>
            <a:noFill/>
          </a:ln>
        </p:spPr>
      </p:pic>
      <p:sp>
        <p:nvSpPr>
          <p:cNvPr id="1307" name="Google Shape;1307;g2bb161079a6_3_35"/>
          <p:cNvSpPr/>
          <p:nvPr/>
        </p:nvSpPr>
        <p:spPr>
          <a:xfrm>
            <a:off x="218301" y="4011000"/>
            <a:ext cx="222630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FF0000"/>
                </a:solidFill>
                <a:latin typeface="Calibri"/>
                <a:ea typeface="Calibri"/>
                <a:cs typeface="Calibri"/>
                <a:sym typeface="Calibri"/>
              </a:rPr>
              <a:t>uniform distribution</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2bb161079a6_3_47"/>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3200"/>
              <a:buFont typeface="Arial"/>
              <a:buNone/>
            </a:pPr>
            <a:r>
              <a:rPr lang="en-IN" sz="3200">
                <a:latin typeface="Arial"/>
                <a:ea typeface="Arial"/>
                <a:cs typeface="Arial"/>
                <a:sym typeface="Arial"/>
              </a:rPr>
              <a:t>Weight Initialization </a:t>
            </a:r>
            <a:endParaRPr sz="3200">
              <a:latin typeface="Arial"/>
              <a:ea typeface="Arial"/>
              <a:cs typeface="Arial"/>
              <a:sym typeface="Arial"/>
            </a:endParaRPr>
          </a:p>
        </p:txBody>
      </p:sp>
      <p:sp>
        <p:nvSpPr>
          <p:cNvPr id="1313" name="Google Shape;1313;g2bb161079a6_3_47"/>
          <p:cNvSpPr/>
          <p:nvPr/>
        </p:nvSpPr>
        <p:spPr>
          <a:xfrm>
            <a:off x="457200" y="865575"/>
            <a:ext cx="1784700" cy="369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He initialization</a:t>
            </a:r>
            <a:endParaRPr b="1"/>
          </a:p>
        </p:txBody>
      </p:sp>
      <p:sp>
        <p:nvSpPr>
          <p:cNvPr id="1314" name="Google Shape;1314;g2bb161079a6_3_47"/>
          <p:cNvSpPr/>
          <p:nvPr/>
        </p:nvSpPr>
        <p:spPr>
          <a:xfrm>
            <a:off x="381000" y="1381675"/>
            <a:ext cx="2209800" cy="369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uniform distribution</a:t>
            </a:r>
            <a:endParaRPr b="1">
              <a:solidFill>
                <a:schemeClr val="lt1"/>
              </a:solidFill>
            </a:endParaRPr>
          </a:p>
        </p:txBody>
      </p:sp>
      <p:pic>
        <p:nvPicPr>
          <p:cNvPr id="1315" name="Google Shape;1315;g2bb161079a6_3_47"/>
          <p:cNvPicPr preferRelativeResize="0"/>
          <p:nvPr/>
        </p:nvPicPr>
        <p:blipFill rotWithShape="1">
          <a:blip r:embed="rId3">
            <a:alphaModFix/>
          </a:blip>
          <a:srcRect b="0" l="0" r="0" t="0"/>
          <a:stretch/>
        </p:blipFill>
        <p:spPr>
          <a:xfrm>
            <a:off x="2519464" y="1159646"/>
            <a:ext cx="6362700" cy="885825"/>
          </a:xfrm>
          <a:prstGeom prst="rect">
            <a:avLst/>
          </a:prstGeom>
          <a:noFill/>
          <a:ln>
            <a:noFill/>
          </a:ln>
        </p:spPr>
      </p:pic>
      <p:pic>
        <p:nvPicPr>
          <p:cNvPr id="1316" name="Google Shape;1316;g2bb161079a6_3_47"/>
          <p:cNvPicPr preferRelativeResize="0"/>
          <p:nvPr/>
        </p:nvPicPr>
        <p:blipFill rotWithShape="1">
          <a:blip r:embed="rId4">
            <a:alphaModFix/>
          </a:blip>
          <a:srcRect b="0" l="0" r="0" t="0"/>
          <a:stretch/>
        </p:blipFill>
        <p:spPr>
          <a:xfrm>
            <a:off x="2590800" y="2266950"/>
            <a:ext cx="5305425" cy="895350"/>
          </a:xfrm>
          <a:prstGeom prst="rect">
            <a:avLst/>
          </a:prstGeom>
          <a:noFill/>
          <a:ln>
            <a:noFill/>
          </a:ln>
        </p:spPr>
      </p:pic>
      <p:sp>
        <p:nvSpPr>
          <p:cNvPr id="1317" name="Google Shape;1317;g2bb161079a6_3_47"/>
          <p:cNvSpPr/>
          <p:nvPr/>
        </p:nvSpPr>
        <p:spPr>
          <a:xfrm>
            <a:off x="381000" y="2230075"/>
            <a:ext cx="2138400" cy="369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normal distribution</a:t>
            </a:r>
            <a:endParaRPr b="1">
              <a:solidFill>
                <a:schemeClr val="lt1"/>
              </a:solidFill>
            </a:endParaRPr>
          </a:p>
        </p:txBody>
      </p:sp>
      <p:pic>
        <p:nvPicPr>
          <p:cNvPr id="1318" name="Google Shape;1318;g2bb161079a6_3_47"/>
          <p:cNvPicPr preferRelativeResize="0"/>
          <p:nvPr/>
        </p:nvPicPr>
        <p:blipFill rotWithShape="1">
          <a:blip r:embed="rId5">
            <a:alphaModFix/>
          </a:blip>
          <a:srcRect b="0" l="0" r="0" t="0"/>
          <a:stretch/>
        </p:blipFill>
        <p:spPr>
          <a:xfrm>
            <a:off x="2379304" y="3663378"/>
            <a:ext cx="3048000" cy="476250"/>
          </a:xfrm>
          <a:prstGeom prst="rect">
            <a:avLst/>
          </a:prstGeom>
          <a:noFill/>
          <a:ln>
            <a:noFill/>
          </a:ln>
        </p:spPr>
      </p:pic>
      <p:pic>
        <p:nvPicPr>
          <p:cNvPr id="1319" name="Google Shape;1319;g2bb161079a6_3_47"/>
          <p:cNvPicPr preferRelativeResize="0"/>
          <p:nvPr/>
        </p:nvPicPr>
        <p:blipFill rotWithShape="1">
          <a:blip r:embed="rId6">
            <a:alphaModFix/>
          </a:blip>
          <a:srcRect b="0" l="0" r="0" t="0"/>
          <a:stretch/>
        </p:blipFill>
        <p:spPr>
          <a:xfrm>
            <a:off x="5500687" y="3409950"/>
            <a:ext cx="3376612" cy="830707"/>
          </a:xfrm>
          <a:prstGeom prst="rect">
            <a:avLst/>
          </a:prstGeom>
          <a:noFill/>
          <a:ln>
            <a:noFill/>
          </a:ln>
        </p:spPr>
      </p:pic>
      <p:sp>
        <p:nvSpPr>
          <p:cNvPr id="1320" name="Google Shape;1320;g2bb161079a6_3_47"/>
          <p:cNvSpPr/>
          <p:nvPr/>
        </p:nvSpPr>
        <p:spPr>
          <a:xfrm>
            <a:off x="2363091" y="4327103"/>
            <a:ext cx="4149300" cy="369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When to use which weight Initialization?? </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g2bb161079a6_3_59"/>
          <p:cNvSpPr txBox="1"/>
          <p:nvPr>
            <p:ph type="title"/>
          </p:nvPr>
        </p:nvSpPr>
        <p:spPr>
          <a:xfrm>
            <a:off x="1066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Stochastic Gradient Descent (SGD)</a:t>
            </a:r>
            <a:endParaRPr sz="3200"/>
          </a:p>
        </p:txBody>
      </p:sp>
      <p:sp>
        <p:nvSpPr>
          <p:cNvPr id="1326" name="Google Shape;1326;g2bb161079a6_3_59"/>
          <p:cNvSpPr/>
          <p:nvPr/>
        </p:nvSpPr>
        <p:spPr>
          <a:xfrm>
            <a:off x="152400" y="1123950"/>
            <a:ext cx="324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Problem with Gradient Descent</a:t>
            </a:r>
            <a:endParaRPr b="1"/>
          </a:p>
        </p:txBody>
      </p:sp>
      <p:pic>
        <p:nvPicPr>
          <p:cNvPr id="1327" name="Google Shape;1327;g2bb161079a6_3_59"/>
          <p:cNvPicPr preferRelativeResize="0"/>
          <p:nvPr/>
        </p:nvPicPr>
        <p:blipFill rotWithShape="1">
          <a:blip r:embed="rId3">
            <a:alphaModFix/>
          </a:blip>
          <a:srcRect b="0" l="0" r="0" t="0"/>
          <a:stretch/>
        </p:blipFill>
        <p:spPr>
          <a:xfrm>
            <a:off x="149157" y="1618309"/>
            <a:ext cx="3038475" cy="2242417"/>
          </a:xfrm>
          <a:prstGeom prst="rect">
            <a:avLst/>
          </a:prstGeom>
          <a:noFill/>
          <a:ln>
            <a:noFill/>
          </a:ln>
        </p:spPr>
      </p:pic>
      <p:sp>
        <p:nvSpPr>
          <p:cNvPr id="1328" name="Google Shape;1328;g2bb161079a6_3_59"/>
          <p:cNvSpPr/>
          <p:nvPr/>
        </p:nvSpPr>
        <p:spPr>
          <a:xfrm>
            <a:off x="3280308" y="1031357"/>
            <a:ext cx="5733900" cy="3539400"/>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you can see from the partial derivative equations that for a single update of each parameter, we go over N data points (summation i=0 to N).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Suppose you are working with a dataset which involves thousands of features and millions of data points then for each update to the parameter we would have thousand of derivatives and for each derivative, we would have millions of terms.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That would be around a billion calculations for each step, which is computationally very very expensive.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It will really slow down the process</a:t>
            </a:r>
            <a:endParaRPr b="1">
              <a:solidFill>
                <a:schemeClr val="lt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g2bb161079a6_3_66"/>
          <p:cNvSpPr txBox="1"/>
          <p:nvPr>
            <p:ph type="title"/>
          </p:nvPr>
        </p:nvSpPr>
        <p:spPr>
          <a:xfrm>
            <a:off x="1066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Stochastic Gradient Descent (SGD)</a:t>
            </a:r>
            <a:endParaRPr sz="3200"/>
          </a:p>
        </p:txBody>
      </p:sp>
      <p:sp>
        <p:nvSpPr>
          <p:cNvPr id="1334" name="Google Shape;1334;g2bb161079a6_3_66"/>
          <p:cNvSpPr/>
          <p:nvPr/>
        </p:nvSpPr>
        <p:spPr>
          <a:xfrm>
            <a:off x="152400" y="1123950"/>
            <a:ext cx="3284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lt1"/>
                </a:solidFill>
                <a:latin typeface="Calibri"/>
                <a:ea typeface="Calibri"/>
                <a:cs typeface="Calibri"/>
                <a:sym typeface="Calibri"/>
              </a:rPr>
              <a:t>Problem with Gradient Descent</a:t>
            </a:r>
            <a:endParaRPr b="1"/>
          </a:p>
        </p:txBody>
      </p:sp>
      <p:pic>
        <p:nvPicPr>
          <p:cNvPr id="1335" name="Google Shape;1335;g2bb161079a6_3_66"/>
          <p:cNvPicPr preferRelativeResize="0"/>
          <p:nvPr/>
        </p:nvPicPr>
        <p:blipFill rotWithShape="1">
          <a:blip r:embed="rId3">
            <a:alphaModFix/>
          </a:blip>
          <a:srcRect b="0" l="0" r="0" t="0"/>
          <a:stretch/>
        </p:blipFill>
        <p:spPr>
          <a:xfrm>
            <a:off x="149157" y="1618309"/>
            <a:ext cx="3038475" cy="2242417"/>
          </a:xfrm>
          <a:prstGeom prst="rect">
            <a:avLst/>
          </a:prstGeom>
          <a:noFill/>
          <a:ln>
            <a:noFill/>
          </a:ln>
        </p:spPr>
      </p:pic>
      <p:sp>
        <p:nvSpPr>
          <p:cNvPr id="1336" name="Google Shape;1336;g2bb161079a6_3_66"/>
          <p:cNvSpPr/>
          <p:nvPr/>
        </p:nvSpPr>
        <p:spPr>
          <a:xfrm>
            <a:off x="3280308" y="1031357"/>
            <a:ext cx="5733900" cy="3539400"/>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you can see from the partial derivative equations that for a single update of each parameter, we go over N data points (summation i=0 to N).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Suppose you are working with a dataset which involves thousands of features and millions of data points then for each update to the parameter we would have thousand of derivatives and for each derivative, we would have millions of terms.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That would be around a billion calculations for each step, which is computationally very very expensive. </a:t>
            </a:r>
            <a:endParaRPr b="1" sz="1600">
              <a:solidFill>
                <a:schemeClr val="lt1"/>
              </a:solidFill>
              <a:latin typeface="Calibri"/>
              <a:ea typeface="Calibri"/>
              <a:cs typeface="Calibri"/>
              <a:sym typeface="Calibri"/>
            </a:endParaRPr>
          </a:p>
          <a:p>
            <a:pPr indent="-184150" lvl="0" marL="285750" marR="0" rtl="0" algn="just">
              <a:spcBef>
                <a:spcPts val="0"/>
              </a:spcBef>
              <a:spcAft>
                <a:spcPts val="0"/>
              </a:spcAft>
              <a:buClr>
                <a:schemeClr val="lt1"/>
              </a:buClr>
              <a:buSzPts val="1600"/>
              <a:buFont typeface="Noto Sans Symbols"/>
              <a:buNone/>
            </a:pPr>
            <a:r>
              <a:t/>
            </a:r>
            <a:endParaRPr b="1" sz="1600">
              <a:solidFill>
                <a:schemeClr val="lt1"/>
              </a:solidFill>
              <a:latin typeface="Calibri"/>
              <a:ea typeface="Calibri"/>
              <a:cs typeface="Calibri"/>
              <a:sym typeface="Calibri"/>
            </a:endParaRPr>
          </a:p>
          <a:p>
            <a:pPr indent="-285750" lvl="0" marL="285750" marR="0" rtl="0" algn="just">
              <a:spcBef>
                <a:spcPts val="0"/>
              </a:spcBef>
              <a:spcAft>
                <a:spcPts val="0"/>
              </a:spcAft>
              <a:buClr>
                <a:schemeClr val="lt1"/>
              </a:buClr>
              <a:buSzPts val="1600"/>
              <a:buFont typeface="Noto Sans Symbols"/>
              <a:buChar char="⮚"/>
            </a:pPr>
            <a:r>
              <a:rPr b="1" lang="en-IN" sz="1600">
                <a:solidFill>
                  <a:schemeClr val="lt1"/>
                </a:solidFill>
                <a:latin typeface="Calibri"/>
                <a:ea typeface="Calibri"/>
                <a:cs typeface="Calibri"/>
                <a:sym typeface="Calibri"/>
              </a:rPr>
              <a:t>It will really slow down the process</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914400" y="361249"/>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183" name="Google Shape;183;p27"/>
          <p:cNvPicPr preferRelativeResize="0"/>
          <p:nvPr/>
        </p:nvPicPr>
        <p:blipFill rotWithShape="1">
          <a:blip r:embed="rId3">
            <a:alphaModFix/>
          </a:blip>
          <a:srcRect b="0" l="0" r="0" t="0"/>
          <a:stretch/>
        </p:blipFill>
        <p:spPr>
          <a:xfrm>
            <a:off x="914401" y="1263802"/>
            <a:ext cx="6858000" cy="3292043"/>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pic>
        <p:nvPicPr>
          <p:cNvPr id="1342" name="Google Shape;1342;g2bb161079a6_3_73"/>
          <p:cNvPicPr preferRelativeResize="0"/>
          <p:nvPr/>
        </p:nvPicPr>
        <p:blipFill>
          <a:blip r:embed="rId3">
            <a:alphaModFix/>
          </a:blip>
          <a:stretch>
            <a:fillRect/>
          </a:stretch>
        </p:blipFill>
        <p:spPr>
          <a:xfrm>
            <a:off x="0" y="0"/>
            <a:ext cx="9144003" cy="5092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g2bb161079a6_3_78"/>
          <p:cNvPicPr preferRelativeResize="0"/>
          <p:nvPr/>
        </p:nvPicPr>
        <p:blipFill>
          <a:blip r:embed="rId3">
            <a:alphaModFix/>
          </a:blip>
          <a:stretch>
            <a:fillRect/>
          </a:stretch>
        </p:blipFill>
        <p:spPr>
          <a:xfrm>
            <a:off x="75700" y="66075"/>
            <a:ext cx="9017124" cy="5015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g2bb161079a6_3_83"/>
          <p:cNvPicPr preferRelativeResize="0"/>
          <p:nvPr/>
        </p:nvPicPr>
        <p:blipFill>
          <a:blip r:embed="rId3">
            <a:alphaModFix/>
          </a:blip>
          <a:stretch>
            <a:fillRect/>
          </a:stretch>
        </p:blipFill>
        <p:spPr>
          <a:xfrm>
            <a:off x="0" y="44725"/>
            <a:ext cx="9143997" cy="509877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pic>
        <p:nvPicPr>
          <p:cNvPr id="1360" name="Google Shape;1360;g2bb161079a6_3_88"/>
          <p:cNvPicPr preferRelativeResize="0"/>
          <p:nvPr/>
        </p:nvPicPr>
        <p:blipFill>
          <a:blip r:embed="rId3">
            <a:alphaModFix/>
          </a:blip>
          <a:stretch>
            <a:fillRect/>
          </a:stretch>
        </p:blipFill>
        <p:spPr>
          <a:xfrm>
            <a:off x="43675" y="44725"/>
            <a:ext cx="9100324" cy="504747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id="1366" name="Google Shape;1366;g2bb161079a6_3_93"/>
          <p:cNvPicPr preferRelativeResize="0"/>
          <p:nvPr/>
        </p:nvPicPr>
        <p:blipFill>
          <a:blip r:embed="rId3">
            <a:alphaModFix/>
          </a:blip>
          <a:stretch>
            <a:fillRect/>
          </a:stretch>
        </p:blipFill>
        <p:spPr>
          <a:xfrm>
            <a:off x="0" y="0"/>
            <a:ext cx="9144003" cy="509219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g2bb161079a6_3_9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g2bb161079a6_3_10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g2bb161079a6_3_108"/>
          <p:cNvPicPr preferRelativeResize="0"/>
          <p:nvPr/>
        </p:nvPicPr>
        <p:blipFill>
          <a:blip r:embed="rId3">
            <a:alphaModFix/>
          </a:blip>
          <a:stretch>
            <a:fillRect/>
          </a:stretch>
        </p:blipFill>
        <p:spPr>
          <a:xfrm>
            <a:off x="0" y="14825"/>
            <a:ext cx="9092823" cy="514349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g2bb161079a6_3_11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g2bb161079a6_3_118"/>
          <p:cNvPicPr preferRelativeResize="0"/>
          <p:nvPr/>
        </p:nvPicPr>
        <p:blipFill>
          <a:blip r:embed="rId3">
            <a:alphaModFix/>
          </a:blip>
          <a:stretch>
            <a:fillRect/>
          </a:stretch>
        </p:blipFill>
        <p:spPr>
          <a:xfrm>
            <a:off x="75700" y="0"/>
            <a:ext cx="8985125" cy="507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189" name="Google Shape;189;p28"/>
          <p:cNvPicPr preferRelativeResize="0"/>
          <p:nvPr/>
        </p:nvPicPr>
        <p:blipFill rotWithShape="1">
          <a:blip r:embed="rId3">
            <a:alphaModFix/>
          </a:blip>
          <a:srcRect b="0" l="0" r="0" t="0"/>
          <a:stretch/>
        </p:blipFill>
        <p:spPr>
          <a:xfrm>
            <a:off x="838200" y="1036914"/>
            <a:ext cx="6858000" cy="3563877"/>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g2bb161079a6_3_123"/>
          <p:cNvPicPr preferRelativeResize="0"/>
          <p:nvPr/>
        </p:nvPicPr>
        <p:blipFill>
          <a:blip r:embed="rId3">
            <a:alphaModFix/>
          </a:blip>
          <a:stretch>
            <a:fillRect/>
          </a:stretch>
        </p:blipFill>
        <p:spPr>
          <a:xfrm>
            <a:off x="152400" y="-94000"/>
            <a:ext cx="8929750" cy="52375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g2bb161079a6_3_128"/>
          <p:cNvPicPr preferRelativeResize="0"/>
          <p:nvPr/>
        </p:nvPicPr>
        <p:blipFill>
          <a:blip r:embed="rId3">
            <a:alphaModFix/>
          </a:blip>
          <a:stretch>
            <a:fillRect/>
          </a:stretch>
        </p:blipFill>
        <p:spPr>
          <a:xfrm>
            <a:off x="0" y="-147350"/>
            <a:ext cx="9082150" cy="53569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pic>
        <p:nvPicPr>
          <p:cNvPr id="1414" name="Google Shape;1414;g2bb161079a6_3_133"/>
          <p:cNvPicPr preferRelativeResize="0"/>
          <p:nvPr/>
        </p:nvPicPr>
        <p:blipFill>
          <a:blip r:embed="rId3">
            <a:alphaModFix/>
          </a:blip>
          <a:stretch>
            <a:fillRect/>
          </a:stretch>
        </p:blipFill>
        <p:spPr>
          <a:xfrm>
            <a:off x="0" y="-200700"/>
            <a:ext cx="9144000" cy="5492675"/>
          </a:xfrm>
          <a:prstGeom prst="rect">
            <a:avLst/>
          </a:prstGeom>
          <a:noFill/>
          <a:ln>
            <a:noFill/>
          </a:ln>
        </p:spPr>
      </p:pic>
      <p:pic>
        <p:nvPicPr>
          <p:cNvPr id="1415" name="Google Shape;1415;g2bb161079a6_3_133"/>
          <p:cNvPicPr preferRelativeResize="0"/>
          <p:nvPr/>
        </p:nvPicPr>
        <p:blipFill>
          <a:blip r:embed="rId4">
            <a:alphaModFix/>
          </a:blip>
          <a:stretch>
            <a:fillRect/>
          </a:stretch>
        </p:blipFill>
        <p:spPr>
          <a:xfrm>
            <a:off x="0" y="6970"/>
            <a:ext cx="9144000" cy="512956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g2bb161079a6_3_139"/>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Gradient Descent with Momentum</a:t>
            </a:r>
            <a:endParaRPr sz="3200"/>
          </a:p>
        </p:txBody>
      </p:sp>
      <p:sp>
        <p:nvSpPr>
          <p:cNvPr id="1421" name="Google Shape;1421;g2bb161079a6_3_139"/>
          <p:cNvSpPr/>
          <p:nvPr/>
        </p:nvSpPr>
        <p:spPr>
          <a:xfrm>
            <a:off x="272375" y="1047750"/>
            <a:ext cx="8436300" cy="2308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Gradient descent with momentum will always work much faster than the algorithm Standard Gradient Descent. </a:t>
            </a:r>
            <a:endParaRPr b="1" sz="1800">
              <a:solidFill>
                <a:schemeClr val="lt1"/>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Noto Sans Symbols"/>
              <a:buNone/>
            </a:pPr>
            <a:r>
              <a:t/>
            </a:r>
            <a:endParaRPr b="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The basic idea of Gradient Descent with momentum is to calculate the exponentially moving (weighted) average of your gradients and then use that gradient instead to update your weights.</a:t>
            </a:r>
            <a:endParaRPr b="1">
              <a:solidFill>
                <a:schemeClr val="lt1"/>
              </a:solidFill>
            </a:endParaRPr>
          </a:p>
          <a:p>
            <a:pPr indent="-171450" lvl="0" marL="285750" marR="0" rtl="0" algn="l">
              <a:spcBef>
                <a:spcPts val="0"/>
              </a:spcBef>
              <a:spcAft>
                <a:spcPts val="0"/>
              </a:spcAft>
              <a:buClr>
                <a:schemeClr val="lt1"/>
              </a:buClr>
              <a:buSzPts val="1800"/>
              <a:buFont typeface="Noto Sans Symbols"/>
              <a:buNone/>
            </a:pPr>
            <a:r>
              <a:t/>
            </a:r>
            <a:endParaRPr b="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It functions faster than the regular algorithm for the gradient descent</a:t>
            </a:r>
            <a:endParaRPr b="1">
              <a:solidFill>
                <a:schemeClr val="lt1"/>
              </a:solidFill>
            </a:endParaRPr>
          </a:p>
        </p:txBody>
      </p:sp>
      <p:pic>
        <p:nvPicPr>
          <p:cNvPr id="1422" name="Google Shape;1422;g2bb161079a6_3_139"/>
          <p:cNvPicPr preferRelativeResize="0"/>
          <p:nvPr/>
        </p:nvPicPr>
        <p:blipFill>
          <a:blip r:embed="rId3">
            <a:alphaModFix/>
          </a:blip>
          <a:stretch>
            <a:fillRect/>
          </a:stretch>
        </p:blipFill>
        <p:spPr>
          <a:xfrm>
            <a:off x="385150" y="3404850"/>
            <a:ext cx="8323524" cy="164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2bb161079a6_3_145"/>
          <p:cNvSpPr txBox="1"/>
          <p:nvPr>
            <p:ph type="title"/>
          </p:nvPr>
        </p:nvSpPr>
        <p:spPr>
          <a:xfrm>
            <a:off x="228600" y="133350"/>
            <a:ext cx="68580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Nesterov Accelerated Gradient (NAG)</a:t>
            </a:r>
            <a:endParaRPr sz="3200"/>
          </a:p>
        </p:txBody>
      </p:sp>
      <p:pic>
        <p:nvPicPr>
          <p:cNvPr id="1428" name="Google Shape;1428;g2bb161079a6_3_145"/>
          <p:cNvPicPr preferRelativeResize="0"/>
          <p:nvPr/>
        </p:nvPicPr>
        <p:blipFill rotWithShape="1">
          <a:blip r:embed="rId3">
            <a:alphaModFix/>
          </a:blip>
          <a:srcRect b="0" l="0" r="0" t="0"/>
          <a:stretch/>
        </p:blipFill>
        <p:spPr>
          <a:xfrm>
            <a:off x="210766" y="1581150"/>
            <a:ext cx="2369491" cy="2362200"/>
          </a:xfrm>
          <a:prstGeom prst="rect">
            <a:avLst/>
          </a:prstGeom>
          <a:noFill/>
          <a:ln>
            <a:noFill/>
          </a:ln>
        </p:spPr>
      </p:pic>
      <p:sp>
        <p:nvSpPr>
          <p:cNvPr id="1429" name="Google Shape;1429;g2bb161079a6_3_145"/>
          <p:cNvSpPr/>
          <p:nvPr/>
        </p:nvSpPr>
        <p:spPr>
          <a:xfrm>
            <a:off x="2743200" y="998923"/>
            <a:ext cx="6172200" cy="42474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FF0000"/>
              </a:buClr>
              <a:buSzPts val="1800"/>
              <a:buFont typeface="Noto Sans Symbols"/>
              <a:buChar char="✔"/>
            </a:pPr>
            <a:r>
              <a:rPr lang="en-IN" sz="1800">
                <a:solidFill>
                  <a:srgbClr val="FF0000"/>
                </a:solidFill>
                <a:latin typeface="Calibri"/>
                <a:ea typeface="Calibri"/>
                <a:cs typeface="Calibri"/>
                <a:sym typeface="Calibri"/>
              </a:rPr>
              <a:t>In figure (a), update 1 is positive i.e., the gradient is negative because as w_0 increases L decreases. </a:t>
            </a:r>
            <a:endParaRPr sz="1800">
              <a:solidFill>
                <a:srgbClr val="FF0000"/>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Noto Sans Symbols"/>
              <a:buNone/>
            </a:pPr>
            <a:r>
              <a:t/>
            </a:r>
            <a:endParaRPr sz="1800">
              <a:solidFill>
                <a:srgbClr val="FF0000"/>
              </a:solidFill>
              <a:latin typeface="Calibri"/>
              <a:ea typeface="Calibri"/>
              <a:cs typeface="Calibri"/>
              <a:sym typeface="Calibri"/>
            </a:endParaRPr>
          </a:p>
          <a:p>
            <a:pPr indent="-285750" lvl="0" marL="285750" marR="0" rtl="0" algn="l">
              <a:spcBef>
                <a:spcPts val="0"/>
              </a:spcBef>
              <a:spcAft>
                <a:spcPts val="0"/>
              </a:spcAft>
              <a:buClr>
                <a:srgbClr val="FF0000"/>
              </a:buClr>
              <a:buSzPts val="1800"/>
              <a:buFont typeface="Noto Sans Symbols"/>
              <a:buChar char="✔"/>
            </a:pPr>
            <a:r>
              <a:rPr lang="en-IN" sz="1800">
                <a:solidFill>
                  <a:srgbClr val="FF0000"/>
                </a:solidFill>
                <a:latin typeface="Calibri"/>
                <a:ea typeface="Calibri"/>
                <a:cs typeface="Calibri"/>
                <a:sym typeface="Calibri"/>
              </a:rPr>
              <a:t>Even update 2 is positive as well and you can see that the update is slightly larger than update 1, thanks to momentum. </a:t>
            </a:r>
            <a:endParaRPr sz="1800">
              <a:solidFill>
                <a:srgbClr val="FF0000"/>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Noto Sans Symbols"/>
              <a:buNone/>
            </a:pPr>
            <a:r>
              <a:t/>
            </a:r>
            <a:endParaRPr sz="1800">
              <a:solidFill>
                <a:srgbClr val="FF0000"/>
              </a:solidFill>
              <a:latin typeface="Calibri"/>
              <a:ea typeface="Calibri"/>
              <a:cs typeface="Calibri"/>
              <a:sym typeface="Calibri"/>
            </a:endParaRPr>
          </a:p>
          <a:p>
            <a:pPr indent="-285750" lvl="0" marL="285750" marR="0" rtl="0" algn="l">
              <a:spcBef>
                <a:spcPts val="0"/>
              </a:spcBef>
              <a:spcAft>
                <a:spcPts val="0"/>
              </a:spcAft>
              <a:buClr>
                <a:srgbClr val="FF0000"/>
              </a:buClr>
              <a:buSzPts val="1800"/>
              <a:buFont typeface="Noto Sans Symbols"/>
              <a:buChar char="✔"/>
            </a:pPr>
            <a:r>
              <a:rPr lang="en-IN" sz="1800">
                <a:solidFill>
                  <a:srgbClr val="FF0000"/>
                </a:solidFill>
                <a:latin typeface="Calibri"/>
                <a:ea typeface="Calibri"/>
                <a:cs typeface="Calibri"/>
                <a:sym typeface="Calibri"/>
              </a:rPr>
              <a:t>By now, you should be convinced that update 3 will be bigger than both update 1 and 2 simply because of momentum and the positive update history. </a:t>
            </a:r>
            <a:endParaRPr sz="1800">
              <a:solidFill>
                <a:srgbClr val="FF0000"/>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Noto Sans Symbols"/>
              <a:buNone/>
            </a:pPr>
            <a:r>
              <a:t/>
            </a:r>
            <a:endParaRPr sz="1800">
              <a:solidFill>
                <a:srgbClr val="FF0000"/>
              </a:solidFill>
              <a:latin typeface="Calibri"/>
              <a:ea typeface="Calibri"/>
              <a:cs typeface="Calibri"/>
              <a:sym typeface="Calibri"/>
            </a:endParaRPr>
          </a:p>
          <a:p>
            <a:pPr indent="-285750" lvl="0" marL="285750" marR="0" rtl="0" algn="l">
              <a:spcBef>
                <a:spcPts val="0"/>
              </a:spcBef>
              <a:spcAft>
                <a:spcPts val="0"/>
              </a:spcAft>
              <a:buClr>
                <a:srgbClr val="FF0000"/>
              </a:buClr>
              <a:buSzPts val="1800"/>
              <a:buFont typeface="Noto Sans Symbols"/>
              <a:buChar char="✔"/>
            </a:pPr>
            <a:r>
              <a:rPr lang="en-IN" sz="1800">
                <a:solidFill>
                  <a:srgbClr val="FF0000"/>
                </a:solidFill>
                <a:latin typeface="Calibri"/>
                <a:ea typeface="Calibri"/>
                <a:cs typeface="Calibri"/>
                <a:sym typeface="Calibri"/>
              </a:rPr>
              <a:t>Update 4 is where things get interesting. </a:t>
            </a:r>
            <a:endParaRPr sz="1800">
              <a:solidFill>
                <a:srgbClr val="FF0000"/>
              </a:solidFill>
              <a:latin typeface="Calibri"/>
              <a:ea typeface="Calibri"/>
              <a:cs typeface="Calibri"/>
              <a:sym typeface="Calibri"/>
            </a:endParaRPr>
          </a:p>
          <a:p>
            <a:pPr indent="-171450" lvl="0" marL="285750" marR="0" rtl="0" algn="l">
              <a:spcBef>
                <a:spcPts val="0"/>
              </a:spcBef>
              <a:spcAft>
                <a:spcPts val="0"/>
              </a:spcAft>
              <a:buClr>
                <a:schemeClr val="lt1"/>
              </a:buClr>
              <a:buSzPts val="1800"/>
              <a:buFont typeface="Noto Sans Symbols"/>
              <a:buNone/>
            </a:pPr>
            <a:r>
              <a:t/>
            </a:r>
            <a:endParaRPr sz="1800">
              <a:solidFill>
                <a:srgbClr val="FF0000"/>
              </a:solidFill>
              <a:latin typeface="Calibri"/>
              <a:ea typeface="Calibri"/>
              <a:cs typeface="Calibri"/>
              <a:sym typeface="Calibri"/>
            </a:endParaRPr>
          </a:p>
          <a:p>
            <a:pPr indent="-285750" lvl="0" marL="285750" marR="0" rtl="0" algn="l">
              <a:spcBef>
                <a:spcPts val="0"/>
              </a:spcBef>
              <a:spcAft>
                <a:spcPts val="0"/>
              </a:spcAft>
              <a:buClr>
                <a:srgbClr val="FF0000"/>
              </a:buClr>
              <a:buSzPts val="1800"/>
              <a:buFont typeface="Noto Sans Symbols"/>
              <a:buChar char="✔"/>
            </a:pPr>
            <a:r>
              <a:rPr lang="en-IN" sz="1800">
                <a:solidFill>
                  <a:srgbClr val="FF0000"/>
                </a:solidFill>
                <a:latin typeface="Calibri"/>
                <a:ea typeface="Calibri"/>
                <a:cs typeface="Calibri"/>
                <a:sym typeface="Calibri"/>
              </a:rPr>
              <a:t>In vanilla momentum case, due to the positive history, the update overshoots and the descent recovers by doing negative updates.</a:t>
            </a:r>
            <a:endParaRPr sz="1800">
              <a:solidFill>
                <a:srgbClr val="FF0000"/>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g2bb161079a6_3_151"/>
          <p:cNvSpPr txBox="1"/>
          <p:nvPr>
            <p:ph type="title"/>
          </p:nvPr>
        </p:nvSpPr>
        <p:spPr>
          <a:xfrm>
            <a:off x="228600" y="133350"/>
            <a:ext cx="68580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Nesterov Accelerated Gradient (NAG)</a:t>
            </a:r>
            <a:endParaRPr sz="3200"/>
          </a:p>
        </p:txBody>
      </p:sp>
      <p:pic>
        <p:nvPicPr>
          <p:cNvPr id="1435" name="Google Shape;1435;g2bb161079a6_3_151"/>
          <p:cNvPicPr preferRelativeResize="0"/>
          <p:nvPr/>
        </p:nvPicPr>
        <p:blipFill rotWithShape="1">
          <a:blip r:embed="rId3">
            <a:alphaModFix/>
          </a:blip>
          <a:srcRect b="0" l="0" r="0" t="0"/>
          <a:stretch/>
        </p:blipFill>
        <p:spPr>
          <a:xfrm>
            <a:off x="495300" y="998923"/>
            <a:ext cx="2514600" cy="2313730"/>
          </a:xfrm>
          <a:prstGeom prst="rect">
            <a:avLst/>
          </a:prstGeom>
          <a:noFill/>
          <a:ln>
            <a:noFill/>
          </a:ln>
        </p:spPr>
      </p:pic>
      <p:sp>
        <p:nvSpPr>
          <p:cNvPr id="1436" name="Google Shape;1436;g2bb161079a6_3_151"/>
          <p:cNvSpPr/>
          <p:nvPr/>
        </p:nvSpPr>
        <p:spPr>
          <a:xfrm>
            <a:off x="3276600" y="998923"/>
            <a:ext cx="57912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But in NAG’s case, every update happens in two steps — first, a partial update, where we get to the look_ahead point and then the final update</a:t>
            </a:r>
            <a:endParaRPr/>
          </a:p>
        </p:txBody>
      </p:sp>
      <p:sp>
        <p:nvSpPr>
          <p:cNvPr id="1437" name="Google Shape;1437;g2bb161079a6_3_151"/>
          <p:cNvSpPr/>
          <p:nvPr/>
        </p:nvSpPr>
        <p:spPr>
          <a:xfrm>
            <a:off x="3429000" y="1886004"/>
            <a:ext cx="5562600" cy="923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rgbClr val="FFFF00"/>
                </a:solidFill>
                <a:latin typeface="Calibri"/>
                <a:ea typeface="Calibri"/>
                <a:cs typeface="Calibri"/>
                <a:sym typeface="Calibri"/>
              </a:rPr>
              <a:t>First 3 updates of NAG are pretty similar to the momentum-based method as both the updates (partial and final) are positive in those cases. </a:t>
            </a:r>
            <a:endParaRPr/>
          </a:p>
        </p:txBody>
      </p:sp>
      <p:sp>
        <p:nvSpPr>
          <p:cNvPr id="1438" name="Google Shape;1438;g2bb161079a6_3_151"/>
          <p:cNvSpPr/>
          <p:nvPr/>
        </p:nvSpPr>
        <p:spPr>
          <a:xfrm>
            <a:off x="3428999" y="2888478"/>
            <a:ext cx="5447400" cy="1200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rgbClr val="00B0F0"/>
                </a:solidFill>
                <a:latin typeface="Calibri"/>
                <a:ea typeface="Calibri"/>
                <a:cs typeface="Calibri"/>
                <a:sym typeface="Calibri"/>
              </a:rPr>
              <a:t>As usual, each update happens in two stages, the partial update (4a) is positive, but the final update (4b) would be negative as the calculated gradient at w_lookahead would be negative</a:t>
            </a:r>
            <a:endParaRPr/>
          </a:p>
        </p:txBody>
      </p:sp>
      <p:sp>
        <p:nvSpPr>
          <p:cNvPr id="1439" name="Google Shape;1439;g2bb161079a6_3_151"/>
          <p:cNvSpPr/>
          <p:nvPr/>
        </p:nvSpPr>
        <p:spPr>
          <a:xfrm>
            <a:off x="3505199" y="4066282"/>
            <a:ext cx="5371200" cy="1077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600">
                <a:solidFill>
                  <a:srgbClr val="FF00FF"/>
                </a:solidFill>
                <a:latin typeface="Calibri"/>
                <a:ea typeface="Calibri"/>
                <a:cs typeface="Calibri"/>
                <a:sym typeface="Calibri"/>
              </a:rPr>
              <a:t>This negative final update slightly reduces the overall magnitude of the update, still resulting in an overshoot but a smaller one when compared to the vanilla momentum-based gradient descent</a:t>
            </a:r>
            <a:endParaRPr/>
          </a:p>
        </p:txBody>
      </p:sp>
      <p:pic>
        <p:nvPicPr>
          <p:cNvPr id="1440" name="Google Shape;1440;g2bb161079a6_3_151"/>
          <p:cNvPicPr preferRelativeResize="0"/>
          <p:nvPr/>
        </p:nvPicPr>
        <p:blipFill rotWithShape="1">
          <a:blip r:embed="rId4">
            <a:alphaModFix/>
          </a:blip>
          <a:srcRect b="0" l="0" r="0" t="0"/>
          <a:stretch/>
        </p:blipFill>
        <p:spPr>
          <a:xfrm>
            <a:off x="123824" y="3409950"/>
            <a:ext cx="3267074" cy="169381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g2bb161079a6_3_161"/>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Gradient Descent with RMSProp</a:t>
            </a:r>
            <a:endParaRPr sz="3200"/>
          </a:p>
        </p:txBody>
      </p:sp>
      <p:sp>
        <p:nvSpPr>
          <p:cNvPr id="1446" name="Google Shape;1446;g2bb161079a6_3_161"/>
          <p:cNvSpPr/>
          <p:nvPr/>
        </p:nvSpPr>
        <p:spPr>
          <a:xfrm>
            <a:off x="457200" y="1047750"/>
            <a:ext cx="74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RProp</a:t>
            </a:r>
            <a:endParaRPr sz="1800">
              <a:solidFill>
                <a:schemeClr val="lt1"/>
              </a:solidFill>
              <a:latin typeface="Calibri"/>
              <a:ea typeface="Calibri"/>
              <a:cs typeface="Calibri"/>
              <a:sym typeface="Calibri"/>
            </a:endParaRPr>
          </a:p>
        </p:txBody>
      </p:sp>
      <p:sp>
        <p:nvSpPr>
          <p:cNvPr id="1447" name="Google Shape;1447;g2bb161079a6_3_161"/>
          <p:cNvSpPr/>
          <p:nvPr/>
        </p:nvSpPr>
        <p:spPr>
          <a:xfrm>
            <a:off x="2438400" y="1051398"/>
            <a:ext cx="59436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RProp, or we call Resilient Back Propagation, is the widely used algorithm for supervised learning with multi-layered feed-forward networks</a:t>
            </a:r>
            <a:endParaRPr/>
          </a:p>
        </p:txBody>
      </p:sp>
      <p:sp>
        <p:nvSpPr>
          <p:cNvPr id="1448" name="Google Shape;1448;g2bb161079a6_3_161"/>
          <p:cNvSpPr/>
          <p:nvPr/>
        </p:nvSpPr>
        <p:spPr>
          <a:xfrm>
            <a:off x="419911" y="2266950"/>
            <a:ext cx="1811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backpropagation </a:t>
            </a:r>
            <a:endParaRPr/>
          </a:p>
        </p:txBody>
      </p:sp>
      <p:pic>
        <p:nvPicPr>
          <p:cNvPr id="1449" name="Google Shape;1449;g2bb161079a6_3_161"/>
          <p:cNvPicPr preferRelativeResize="0"/>
          <p:nvPr/>
        </p:nvPicPr>
        <p:blipFill rotWithShape="1">
          <a:blip r:embed="rId3">
            <a:alphaModFix/>
          </a:blip>
          <a:srcRect b="0" l="0" r="0" t="0"/>
          <a:stretch/>
        </p:blipFill>
        <p:spPr>
          <a:xfrm>
            <a:off x="2438400" y="2266950"/>
            <a:ext cx="2724150" cy="800100"/>
          </a:xfrm>
          <a:prstGeom prst="rect">
            <a:avLst/>
          </a:prstGeom>
          <a:noFill/>
          <a:ln>
            <a:noFill/>
          </a:ln>
        </p:spPr>
      </p:pic>
      <p:pic>
        <p:nvPicPr>
          <p:cNvPr id="1450" name="Google Shape;1450;g2bb161079a6_3_161"/>
          <p:cNvPicPr preferRelativeResize="0"/>
          <p:nvPr/>
        </p:nvPicPr>
        <p:blipFill rotWithShape="1">
          <a:blip r:embed="rId4">
            <a:alphaModFix/>
          </a:blip>
          <a:srcRect b="0" l="0" r="0" t="0"/>
          <a:stretch/>
        </p:blipFill>
        <p:spPr>
          <a:xfrm>
            <a:off x="2470826" y="3359272"/>
            <a:ext cx="6172200" cy="240922"/>
          </a:xfrm>
          <a:prstGeom prst="rect">
            <a:avLst/>
          </a:prstGeom>
          <a:noFill/>
          <a:ln>
            <a:noFill/>
          </a:ln>
        </p:spPr>
      </p:pic>
      <p:sp>
        <p:nvSpPr>
          <p:cNvPr id="1451" name="Google Shape;1451;g2bb161079a6_3_161"/>
          <p:cNvSpPr/>
          <p:nvPr/>
        </p:nvSpPr>
        <p:spPr>
          <a:xfrm>
            <a:off x="329119" y="3746463"/>
            <a:ext cx="7381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The error function can be presented by performing a simple gradient descent</a:t>
            </a:r>
            <a:endParaRPr/>
          </a:p>
        </p:txBody>
      </p:sp>
      <p:pic>
        <p:nvPicPr>
          <p:cNvPr id="1452" name="Google Shape;1452;g2bb161079a6_3_161"/>
          <p:cNvPicPr preferRelativeResize="0"/>
          <p:nvPr/>
        </p:nvPicPr>
        <p:blipFill rotWithShape="1">
          <a:blip r:embed="rId5">
            <a:alphaModFix/>
          </a:blip>
          <a:srcRect b="0" l="0" r="0" t="0"/>
          <a:stretch/>
        </p:blipFill>
        <p:spPr>
          <a:xfrm>
            <a:off x="2895600" y="4115795"/>
            <a:ext cx="3343275" cy="82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g2bb161079a6_3_172"/>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Gradient Descent with RMSProp</a:t>
            </a:r>
            <a:endParaRPr sz="3200"/>
          </a:p>
        </p:txBody>
      </p:sp>
      <p:sp>
        <p:nvSpPr>
          <p:cNvPr id="1458" name="Google Shape;1458;g2bb161079a6_3_172"/>
          <p:cNvSpPr/>
          <p:nvPr/>
        </p:nvSpPr>
        <p:spPr>
          <a:xfrm>
            <a:off x="1066800" y="1200150"/>
            <a:ext cx="69342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FF00"/>
                </a:solidFill>
                <a:latin typeface="Calibri"/>
                <a:ea typeface="Calibri"/>
                <a:cs typeface="Calibri"/>
                <a:sym typeface="Calibri"/>
              </a:rPr>
              <a:t>The choice of the learning rate ɛ, which scales the derivative, has an important effect on the time needed until convergence is reached.</a:t>
            </a:r>
            <a:endParaRPr/>
          </a:p>
        </p:txBody>
      </p:sp>
      <p:sp>
        <p:nvSpPr>
          <p:cNvPr id="1459" name="Google Shape;1459;g2bb161079a6_3_172"/>
          <p:cNvSpPr/>
          <p:nvPr/>
        </p:nvSpPr>
        <p:spPr>
          <a:xfrm>
            <a:off x="1066800" y="2010824"/>
            <a:ext cx="7010400" cy="923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1800">
                <a:solidFill>
                  <a:srgbClr val="00B0F0"/>
                </a:solidFill>
                <a:latin typeface="Calibri"/>
                <a:ea typeface="Calibri"/>
                <a:cs typeface="Calibri"/>
                <a:sym typeface="Calibri"/>
              </a:rPr>
              <a:t> If it is set too small, too many steps are needed to reach an acceptable solution; on the contrary, a large learning rate will possibly lead to oscillation, preventing the error to fall below a certain value</a:t>
            </a:r>
            <a:endParaRPr/>
          </a:p>
        </p:txBody>
      </p:sp>
      <p:sp>
        <p:nvSpPr>
          <p:cNvPr id="1460" name="Google Shape;1460;g2bb161079a6_3_172"/>
          <p:cNvSpPr/>
          <p:nvPr/>
        </p:nvSpPr>
        <p:spPr>
          <a:xfrm>
            <a:off x="1066800" y="3124843"/>
            <a:ext cx="7467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RProp can combine the method with momentum method, to prevent above problem</a:t>
            </a:r>
            <a:endParaRPr/>
          </a:p>
        </p:txBody>
      </p:sp>
      <p:pic>
        <p:nvPicPr>
          <p:cNvPr id="1461" name="Google Shape;1461;g2bb161079a6_3_172"/>
          <p:cNvPicPr preferRelativeResize="0"/>
          <p:nvPr/>
        </p:nvPicPr>
        <p:blipFill rotWithShape="1">
          <a:blip r:embed="rId3">
            <a:alphaModFix/>
          </a:blip>
          <a:srcRect b="0" l="0" r="0" t="0"/>
          <a:stretch/>
        </p:blipFill>
        <p:spPr>
          <a:xfrm>
            <a:off x="2743200" y="3799690"/>
            <a:ext cx="3552825"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g2bb161079a6_3_180"/>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Gradient Descent with RMSProp</a:t>
            </a:r>
            <a:endParaRPr sz="3200"/>
          </a:p>
        </p:txBody>
      </p:sp>
      <p:sp>
        <p:nvSpPr>
          <p:cNvPr id="1467" name="Google Shape;1467;g2bb161079a6_3_180"/>
          <p:cNvSpPr/>
          <p:nvPr/>
        </p:nvSpPr>
        <p:spPr>
          <a:xfrm>
            <a:off x="228600" y="1073873"/>
            <a:ext cx="83058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RMSProp (</a:t>
            </a:r>
            <a:r>
              <a:rPr b="1" lang="en-IN" sz="1800">
                <a:solidFill>
                  <a:schemeClr val="lt1"/>
                </a:solidFill>
                <a:latin typeface="Calibri"/>
                <a:ea typeface="Calibri"/>
                <a:cs typeface="Calibri"/>
                <a:sym typeface="Calibri"/>
              </a:rPr>
              <a:t>Root Mean Squared Propagation</a:t>
            </a:r>
            <a:r>
              <a:rPr lang="en-IN" sz="1800">
                <a:solidFill>
                  <a:srgbClr val="00B0F0"/>
                </a:solidFill>
                <a:latin typeface="Calibri"/>
                <a:ea typeface="Calibri"/>
                <a:cs typeface="Calibri"/>
                <a:sym typeface="Calibri"/>
              </a:rPr>
              <a:t>) keep moving average of the </a:t>
            </a:r>
            <a:r>
              <a:rPr lang="en-IN" sz="1800">
                <a:solidFill>
                  <a:srgbClr val="FFFF00"/>
                </a:solidFill>
                <a:latin typeface="Calibri"/>
                <a:ea typeface="Calibri"/>
                <a:cs typeface="Calibri"/>
                <a:sym typeface="Calibri"/>
              </a:rPr>
              <a:t>squared gradients </a:t>
            </a:r>
            <a:r>
              <a:rPr lang="en-IN" sz="1800">
                <a:solidFill>
                  <a:srgbClr val="00B0F0"/>
                </a:solidFill>
                <a:latin typeface="Calibri"/>
                <a:ea typeface="Calibri"/>
                <a:cs typeface="Calibri"/>
                <a:sym typeface="Calibri"/>
              </a:rPr>
              <a:t>for each weight.</a:t>
            </a:r>
            <a:endParaRPr/>
          </a:p>
          <a:p>
            <a:pPr indent="0" lvl="0" marL="0" marR="0" rtl="0" algn="l">
              <a:spcBef>
                <a:spcPts val="0"/>
              </a:spcBef>
              <a:spcAft>
                <a:spcPts val="0"/>
              </a:spcAft>
              <a:buNone/>
            </a:pPr>
            <a:r>
              <a:rPr lang="en-IN" sz="1800">
                <a:solidFill>
                  <a:srgbClr val="00B0F0"/>
                </a:solidFill>
                <a:latin typeface="Calibri"/>
                <a:ea typeface="Calibri"/>
                <a:cs typeface="Calibri"/>
                <a:sym typeface="Calibri"/>
              </a:rPr>
              <a:t>And then we </a:t>
            </a:r>
            <a:r>
              <a:rPr lang="en-IN" sz="1800">
                <a:solidFill>
                  <a:srgbClr val="FFFF00"/>
                </a:solidFill>
                <a:latin typeface="Calibri"/>
                <a:ea typeface="Calibri"/>
                <a:cs typeface="Calibri"/>
                <a:sym typeface="Calibri"/>
              </a:rPr>
              <a:t>divide the gradient</a:t>
            </a:r>
            <a:r>
              <a:rPr lang="en-IN" sz="1800">
                <a:solidFill>
                  <a:srgbClr val="00B0F0"/>
                </a:solidFill>
                <a:latin typeface="Calibri"/>
                <a:ea typeface="Calibri"/>
                <a:cs typeface="Calibri"/>
                <a:sym typeface="Calibri"/>
              </a:rPr>
              <a:t> by square root the mean square.</a:t>
            </a:r>
            <a:endParaRPr/>
          </a:p>
        </p:txBody>
      </p:sp>
      <p:pic>
        <p:nvPicPr>
          <p:cNvPr id="1468" name="Google Shape;1468;g2bb161079a6_3_180"/>
          <p:cNvPicPr preferRelativeResize="0"/>
          <p:nvPr/>
        </p:nvPicPr>
        <p:blipFill rotWithShape="1">
          <a:blip r:embed="rId3">
            <a:alphaModFix/>
          </a:blip>
          <a:srcRect b="0" l="0" r="0" t="0"/>
          <a:stretch/>
        </p:blipFill>
        <p:spPr>
          <a:xfrm>
            <a:off x="152400" y="2163886"/>
            <a:ext cx="4752975" cy="1552575"/>
          </a:xfrm>
          <a:prstGeom prst="rect">
            <a:avLst/>
          </a:prstGeom>
          <a:noFill/>
          <a:ln>
            <a:noFill/>
          </a:ln>
        </p:spPr>
      </p:pic>
      <p:pic>
        <p:nvPicPr>
          <p:cNvPr id="1469" name="Google Shape;1469;g2bb161079a6_3_180"/>
          <p:cNvPicPr preferRelativeResize="0"/>
          <p:nvPr/>
        </p:nvPicPr>
        <p:blipFill rotWithShape="1">
          <a:blip r:embed="rId4">
            <a:alphaModFix/>
          </a:blip>
          <a:srcRect b="0" l="0" r="0" t="0"/>
          <a:stretch/>
        </p:blipFill>
        <p:spPr>
          <a:xfrm>
            <a:off x="152400" y="3849909"/>
            <a:ext cx="5314950" cy="485775"/>
          </a:xfrm>
          <a:prstGeom prst="rect">
            <a:avLst/>
          </a:prstGeom>
          <a:noFill/>
          <a:ln>
            <a:noFill/>
          </a:ln>
        </p:spPr>
      </p:pic>
      <p:pic>
        <p:nvPicPr>
          <p:cNvPr id="1470" name="Google Shape;1470;g2bb161079a6_3_180"/>
          <p:cNvPicPr preferRelativeResize="0"/>
          <p:nvPr/>
        </p:nvPicPr>
        <p:blipFill rotWithShape="1">
          <a:blip r:embed="rId5">
            <a:alphaModFix/>
          </a:blip>
          <a:srcRect b="0" l="0" r="0" t="0"/>
          <a:stretch/>
        </p:blipFill>
        <p:spPr>
          <a:xfrm>
            <a:off x="189689" y="4460711"/>
            <a:ext cx="5953125" cy="419100"/>
          </a:xfrm>
          <a:prstGeom prst="rect">
            <a:avLst/>
          </a:prstGeom>
          <a:noFill/>
          <a:ln>
            <a:noFill/>
          </a:ln>
        </p:spPr>
      </p:pic>
      <p:pic>
        <p:nvPicPr>
          <p:cNvPr id="1471" name="Google Shape;1471;g2bb161079a6_3_180"/>
          <p:cNvPicPr preferRelativeResize="0"/>
          <p:nvPr/>
        </p:nvPicPr>
        <p:blipFill rotWithShape="1">
          <a:blip r:embed="rId6">
            <a:alphaModFix/>
          </a:blip>
          <a:srcRect b="0" l="0" r="0" t="0"/>
          <a:stretch/>
        </p:blipFill>
        <p:spPr>
          <a:xfrm>
            <a:off x="5334000" y="2172307"/>
            <a:ext cx="1990725" cy="352425"/>
          </a:xfrm>
          <a:prstGeom prst="rect">
            <a:avLst/>
          </a:prstGeom>
          <a:noFill/>
          <a:ln>
            <a:noFill/>
          </a:ln>
        </p:spPr>
      </p:pic>
      <p:pic>
        <p:nvPicPr>
          <p:cNvPr id="1472" name="Google Shape;1472;g2bb161079a6_3_180"/>
          <p:cNvPicPr preferRelativeResize="0"/>
          <p:nvPr/>
        </p:nvPicPr>
        <p:blipFill rotWithShape="1">
          <a:blip r:embed="rId7">
            <a:alphaModFix/>
          </a:blip>
          <a:srcRect b="0" l="0" r="0" t="0"/>
          <a:stretch/>
        </p:blipFill>
        <p:spPr>
          <a:xfrm>
            <a:off x="4419600" y="2948149"/>
            <a:ext cx="4024800" cy="32333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2bb161079a6_3_190"/>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rPr lang="en-IN" sz="3200"/>
              <a:t>Gradient Descent with RMSProp</a:t>
            </a:r>
            <a:endParaRPr sz="3200"/>
          </a:p>
        </p:txBody>
      </p:sp>
      <p:sp>
        <p:nvSpPr>
          <p:cNvPr id="1478" name="Google Shape;1478;g2bb161079a6_3_190"/>
          <p:cNvSpPr/>
          <p:nvPr/>
        </p:nvSpPr>
        <p:spPr>
          <a:xfrm>
            <a:off x="1805894" y="3867150"/>
            <a:ext cx="362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50"/>
                </a:solidFill>
                <a:latin typeface="Calibri"/>
                <a:ea typeface="Calibri"/>
                <a:cs typeface="Calibri"/>
                <a:sym typeface="Calibri"/>
              </a:rPr>
              <a:t>Refer the excel sheet – RMSProp.xlsx</a:t>
            </a:r>
            <a:endParaRPr sz="1800">
              <a:solidFill>
                <a:srgbClr val="00B050"/>
              </a:solidFill>
              <a:latin typeface="Calibri"/>
              <a:ea typeface="Calibri"/>
              <a:cs typeface="Calibri"/>
              <a:sym typeface="Calibri"/>
            </a:endParaRPr>
          </a:p>
        </p:txBody>
      </p:sp>
      <p:pic>
        <p:nvPicPr>
          <p:cNvPr descr="the visualization of the trajectory of RMSProp algorithm" id="1479" name="Google Shape;1479;g2bb161079a6_3_190"/>
          <p:cNvPicPr preferRelativeResize="0"/>
          <p:nvPr/>
        </p:nvPicPr>
        <p:blipFill rotWithShape="1">
          <a:blip r:embed="rId3">
            <a:alphaModFix/>
          </a:blip>
          <a:srcRect b="0" l="0" r="0" t="0"/>
          <a:stretch/>
        </p:blipFill>
        <p:spPr>
          <a:xfrm>
            <a:off x="2133600" y="1352550"/>
            <a:ext cx="2857500" cy="2019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195" name="Google Shape;195;p29"/>
          <p:cNvPicPr preferRelativeResize="0"/>
          <p:nvPr/>
        </p:nvPicPr>
        <p:blipFill rotWithShape="1">
          <a:blip r:embed="rId3">
            <a:alphaModFix/>
          </a:blip>
          <a:srcRect b="0" l="0" r="0" t="0"/>
          <a:stretch/>
        </p:blipFill>
        <p:spPr>
          <a:xfrm>
            <a:off x="1071262" y="1131611"/>
            <a:ext cx="7001475" cy="3513598"/>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g2bb161079a6_3_196"/>
          <p:cNvSpPr txBox="1"/>
          <p:nvPr>
            <p:ph type="title"/>
          </p:nvPr>
        </p:nvSpPr>
        <p:spPr>
          <a:xfrm>
            <a:off x="3048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200"/>
              <a:buFont typeface="Calibri"/>
              <a:buNone/>
            </a:pPr>
            <a:r>
              <a:t/>
            </a:r>
            <a:endParaRPr sz="3200"/>
          </a:p>
        </p:txBody>
      </p:sp>
      <p:pic>
        <p:nvPicPr>
          <p:cNvPr id="1485" name="Google Shape;1485;g2bb161079a6_3_196"/>
          <p:cNvPicPr preferRelativeResize="0"/>
          <p:nvPr/>
        </p:nvPicPr>
        <p:blipFill rotWithShape="1">
          <a:blip r:embed="rId3">
            <a:alphaModFix/>
          </a:blip>
          <a:srcRect b="0" l="0" r="0" t="0"/>
          <a:stretch/>
        </p:blipFill>
        <p:spPr>
          <a:xfrm>
            <a:off x="453795" y="270310"/>
            <a:ext cx="8236409" cy="460287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3"/>
          <p:cNvSpPr txBox="1"/>
          <p:nvPr>
            <p:ph type="title"/>
          </p:nvPr>
        </p:nvSpPr>
        <p:spPr>
          <a:xfrm>
            <a:off x="5638800" y="361950"/>
            <a:ext cx="2590800" cy="63697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Calibri"/>
              <a:buNone/>
            </a:pPr>
            <a:r>
              <a:rPr lang="en-IN" sz="3600"/>
              <a:t>References </a:t>
            </a:r>
            <a:endParaRPr sz="3600"/>
          </a:p>
        </p:txBody>
      </p:sp>
      <p:sp>
        <p:nvSpPr>
          <p:cNvPr id="1492" name="Google Shape;1492;p43"/>
          <p:cNvSpPr txBox="1"/>
          <p:nvPr>
            <p:ph idx="1" type="body"/>
          </p:nvPr>
        </p:nvSpPr>
        <p:spPr>
          <a:xfrm>
            <a:off x="457200" y="1352551"/>
            <a:ext cx="8153400" cy="3379470"/>
          </a:xfrm>
          <a:prstGeom prst="rect">
            <a:avLst/>
          </a:prstGeom>
          <a:noFill/>
          <a:ln>
            <a:noFill/>
          </a:ln>
        </p:spPr>
        <p:txBody>
          <a:bodyPr anchorCtr="0" anchor="t" bIns="45700" lIns="91425" spcFirstLastPara="1" rIns="91425" wrap="square" tIns="45700">
            <a:normAutofit/>
          </a:bodyPr>
          <a:lstStyle/>
          <a:p>
            <a:pPr indent="-182880" lvl="0" marL="228600" rtl="0" algn="l">
              <a:lnSpc>
                <a:spcPct val="100000"/>
              </a:lnSpc>
              <a:spcBef>
                <a:spcPts val="0"/>
              </a:spcBef>
              <a:spcAft>
                <a:spcPts val="0"/>
              </a:spcAft>
              <a:buSzPts val="2000"/>
              <a:buChar char="▪"/>
            </a:pPr>
            <a:r>
              <a:rPr lang="en-IN" u="sng">
                <a:solidFill>
                  <a:schemeClr val="hlink"/>
                </a:solidFill>
                <a:hlinkClick r:id="rId3"/>
              </a:rPr>
              <a:t>https://medium.datadriveninvestor.com/artificial-intelligence-vs-robotics-vs-machine-learning-vs-deep-learning-vs-data-science-70ff828cdf39</a:t>
            </a:r>
            <a:endParaRPr/>
          </a:p>
          <a:p>
            <a:pPr indent="-55879" lvl="0" marL="228600" rtl="0" algn="l">
              <a:lnSpc>
                <a:spcPct val="100000"/>
              </a:lnSpc>
              <a:spcBef>
                <a:spcPts val="400"/>
              </a:spcBef>
              <a:spcAft>
                <a:spcPts val="0"/>
              </a:spcAft>
              <a:buSzPts val="2000"/>
              <a:buNone/>
            </a:pPr>
            <a:r>
              <a:t/>
            </a:r>
            <a:endParaRPr/>
          </a:p>
          <a:p>
            <a:pPr indent="-182880" lvl="0" marL="228600" rtl="0" algn="l">
              <a:lnSpc>
                <a:spcPct val="100000"/>
              </a:lnSpc>
              <a:spcBef>
                <a:spcPts val="400"/>
              </a:spcBef>
              <a:spcAft>
                <a:spcPts val="0"/>
              </a:spcAft>
              <a:buSzPts val="2000"/>
              <a:buChar char="▪"/>
            </a:pPr>
            <a:r>
              <a:rPr lang="en-IN" u="sng">
                <a:solidFill>
                  <a:schemeClr val="hlink"/>
                </a:solidFill>
                <a:hlinkClick r:id="rId4"/>
              </a:rPr>
              <a:t>https://ai.plainenglish.io/data-science-vs-artificial-intelligence-vs-machine-learning-vs-deep-learning-50d3718d51e5?gi=232c483101e2</a:t>
            </a:r>
            <a:endParaRPr/>
          </a:p>
          <a:p>
            <a:pPr indent="-55879" lvl="0" marL="228600" rtl="0" algn="l">
              <a:lnSpc>
                <a:spcPct val="100000"/>
              </a:lnSpc>
              <a:spcBef>
                <a:spcPts val="400"/>
              </a:spcBef>
              <a:spcAft>
                <a:spcPts val="0"/>
              </a:spcAft>
              <a:buSzPts val="2000"/>
              <a:buNone/>
            </a:pPr>
            <a:r>
              <a:t/>
            </a:r>
            <a:endParaRPr/>
          </a:p>
          <a:p>
            <a:pPr indent="-182880" lvl="0" marL="228600" rtl="0" algn="l">
              <a:lnSpc>
                <a:spcPct val="100000"/>
              </a:lnSpc>
              <a:spcBef>
                <a:spcPts val="400"/>
              </a:spcBef>
              <a:spcAft>
                <a:spcPts val="0"/>
              </a:spcAft>
              <a:buSzPts val="2000"/>
              <a:buChar char="▪"/>
            </a:pPr>
            <a:r>
              <a:rPr lang="en-IN" u="sng">
                <a:solidFill>
                  <a:schemeClr val="hlink"/>
                </a:solidFill>
                <a:hlinkClick r:id="rId5"/>
              </a:rPr>
              <a:t>11-785 Deep Learning (cmu.edu)</a:t>
            </a:r>
            <a:endParaRPr/>
          </a:p>
          <a:p>
            <a:pPr indent="-55879" lvl="0" marL="228600" rtl="0" algn="l">
              <a:lnSpc>
                <a:spcPct val="100000"/>
              </a:lnSpc>
              <a:spcBef>
                <a:spcPts val="400"/>
              </a:spcBef>
              <a:spcAft>
                <a:spcPts val="0"/>
              </a:spcAft>
              <a:buSzPts val="2000"/>
              <a:buNone/>
            </a:pPr>
            <a:r>
              <a:t/>
            </a:r>
            <a:endParaRPr/>
          </a:p>
          <a:p>
            <a:pPr indent="-55879" lvl="0" marL="228600" rtl="0" algn="l">
              <a:lnSpc>
                <a:spcPct val="100000"/>
              </a:lnSpc>
              <a:spcBef>
                <a:spcPts val="400"/>
              </a:spcBef>
              <a:spcAft>
                <a:spcPts val="0"/>
              </a:spcAft>
              <a:buSzPts val="2000"/>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44"/>
          <p:cNvSpPr txBox="1"/>
          <p:nvPr>
            <p:ph idx="1" type="body"/>
          </p:nvPr>
        </p:nvSpPr>
        <p:spPr>
          <a:xfrm>
            <a:off x="6477000" y="2898823"/>
            <a:ext cx="2438400" cy="82382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2800"/>
              <a:buNone/>
            </a:pPr>
            <a:r>
              <a:rPr lang="en-IN" sz="2800"/>
              <a:t>Thanks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201" name="Google Shape;201;p30"/>
          <p:cNvPicPr preferRelativeResize="0"/>
          <p:nvPr/>
        </p:nvPicPr>
        <p:blipFill rotWithShape="1">
          <a:blip r:embed="rId3">
            <a:alphaModFix/>
          </a:blip>
          <a:srcRect b="0" l="0" r="0" t="0"/>
          <a:stretch/>
        </p:blipFill>
        <p:spPr>
          <a:xfrm>
            <a:off x="1143000" y="1036914"/>
            <a:ext cx="6637935" cy="3592236"/>
          </a:xfrm>
          <a:prstGeom prst="rect">
            <a:avLst/>
          </a:prstGeom>
          <a:noFill/>
          <a:ln>
            <a:noFill/>
          </a:ln>
        </p:spPr>
      </p:pic>
      <p:sp>
        <p:nvSpPr>
          <p:cNvPr id="202" name="Google Shape;202;p30"/>
          <p:cNvSpPr txBox="1"/>
          <p:nvPr/>
        </p:nvSpPr>
        <p:spPr>
          <a:xfrm>
            <a:off x="4267200" y="3333750"/>
            <a:ext cx="1600200" cy="381000"/>
          </a:xfrm>
          <a:prstGeom prst="rect">
            <a:avLst/>
          </a:prstGeom>
          <a:solidFill>
            <a:srgbClr val="FECE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Chromosome</a:t>
            </a:r>
            <a:endParaRPr b="0" i="0" sz="18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208" name="Google Shape;208;p31"/>
          <p:cNvPicPr preferRelativeResize="0"/>
          <p:nvPr/>
        </p:nvPicPr>
        <p:blipFill rotWithShape="1">
          <a:blip r:embed="rId3">
            <a:alphaModFix/>
          </a:blip>
          <a:srcRect b="0" l="0" r="0" t="0"/>
          <a:stretch/>
        </p:blipFill>
        <p:spPr>
          <a:xfrm>
            <a:off x="1066800" y="1036914"/>
            <a:ext cx="6731525" cy="36058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214" name="Google Shape;214;p32"/>
          <p:cNvPicPr preferRelativeResize="0"/>
          <p:nvPr/>
        </p:nvPicPr>
        <p:blipFill rotWithShape="1">
          <a:blip r:embed="rId3">
            <a:alphaModFix/>
          </a:blip>
          <a:srcRect b="0" l="0" r="0" t="0"/>
          <a:stretch/>
        </p:blipFill>
        <p:spPr>
          <a:xfrm>
            <a:off x="958757" y="1062166"/>
            <a:ext cx="6737443" cy="33491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4419600" y="376570"/>
            <a:ext cx="3276600" cy="86557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Road Map </a:t>
            </a:r>
            <a:endParaRPr/>
          </a:p>
        </p:txBody>
      </p:sp>
      <p:sp>
        <p:nvSpPr>
          <p:cNvPr id="98" name="Google Shape;98;p2"/>
          <p:cNvSpPr txBox="1"/>
          <p:nvPr>
            <p:ph idx="1" type="body"/>
          </p:nvPr>
        </p:nvSpPr>
        <p:spPr>
          <a:xfrm>
            <a:off x="4495800" y="1684524"/>
            <a:ext cx="4343400" cy="2654645"/>
          </a:xfrm>
          <a:prstGeom prst="rect">
            <a:avLst/>
          </a:prstGeom>
          <a:noFill/>
          <a:ln>
            <a:noFill/>
          </a:ln>
        </p:spPr>
        <p:txBody>
          <a:bodyPr anchorCtr="0" anchor="t" bIns="45700" lIns="91425" spcFirstLastPara="1" rIns="91425" wrap="square" tIns="45700">
            <a:normAutofit/>
          </a:bodyPr>
          <a:lstStyle/>
          <a:p>
            <a:pPr indent="-182880" lvl="0" marL="228600" rtl="0" algn="l">
              <a:lnSpc>
                <a:spcPct val="100000"/>
              </a:lnSpc>
              <a:spcBef>
                <a:spcPts val="0"/>
              </a:spcBef>
              <a:spcAft>
                <a:spcPts val="0"/>
              </a:spcAft>
              <a:buSzPts val="2000"/>
              <a:buChar char="▪"/>
            </a:pPr>
            <a:r>
              <a:rPr lang="en-IN"/>
              <a:t>Deep Learning Vs Machine Learning Vs Artificial Intelligence Vs Data Science  </a:t>
            </a:r>
            <a:endParaRPr/>
          </a:p>
          <a:p>
            <a:pPr indent="-55879" lvl="0" marL="228600" rtl="0" algn="l">
              <a:lnSpc>
                <a:spcPct val="100000"/>
              </a:lnSpc>
              <a:spcBef>
                <a:spcPts val="400"/>
              </a:spcBef>
              <a:spcAft>
                <a:spcPts val="0"/>
              </a:spcAft>
              <a:buSzPts val="2000"/>
              <a:buNone/>
            </a:pPr>
            <a:r>
              <a:t/>
            </a:r>
            <a:endParaRPr/>
          </a:p>
          <a:p>
            <a:pPr indent="-182880" lvl="0" marL="228600" rtl="0" algn="l">
              <a:lnSpc>
                <a:spcPct val="100000"/>
              </a:lnSpc>
              <a:spcBef>
                <a:spcPts val="400"/>
              </a:spcBef>
              <a:spcAft>
                <a:spcPts val="0"/>
              </a:spcAft>
              <a:buSzPts val="2000"/>
              <a:buChar char="▪"/>
            </a:pPr>
            <a:r>
              <a:rPr lang="en-IN"/>
              <a:t>History of Deep Learning </a:t>
            </a:r>
            <a:endParaRPr/>
          </a:p>
        </p:txBody>
      </p:sp>
      <p:sp>
        <p:nvSpPr>
          <p:cNvPr id="99" name="Google Shape;99;p2"/>
          <p:cNvSpPr txBox="1"/>
          <p:nvPr>
            <p:ph idx="11" type="ftr"/>
          </p:nvPr>
        </p:nvSpPr>
        <p:spPr>
          <a:xfrm>
            <a:off x="6477000" y="4781550"/>
            <a:ext cx="2246489" cy="22592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914400" y="171341"/>
            <a:ext cx="7315200" cy="86557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History of Deep Learning – Biological Neuron</a:t>
            </a:r>
            <a:endParaRPr/>
          </a:p>
        </p:txBody>
      </p:sp>
      <p:pic>
        <p:nvPicPr>
          <p:cNvPr id="220" name="Google Shape;220;p33"/>
          <p:cNvPicPr preferRelativeResize="0"/>
          <p:nvPr/>
        </p:nvPicPr>
        <p:blipFill rotWithShape="1">
          <a:blip r:embed="rId3">
            <a:alphaModFix/>
          </a:blip>
          <a:srcRect b="0" l="0" r="0" t="0"/>
          <a:stretch/>
        </p:blipFill>
        <p:spPr>
          <a:xfrm>
            <a:off x="1600200" y="1200150"/>
            <a:ext cx="6457950" cy="32495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pic>
        <p:nvPicPr>
          <p:cNvPr id="226" name="Google Shape;226;p34"/>
          <p:cNvPicPr preferRelativeResize="0"/>
          <p:nvPr/>
        </p:nvPicPr>
        <p:blipFill rotWithShape="1">
          <a:blip r:embed="rId3">
            <a:alphaModFix/>
          </a:blip>
          <a:srcRect b="0" l="0" r="0" t="0"/>
          <a:stretch/>
        </p:blipFill>
        <p:spPr>
          <a:xfrm>
            <a:off x="1295400" y="1200853"/>
            <a:ext cx="5943600" cy="32924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pic>
        <p:nvPicPr>
          <p:cNvPr id="232" name="Google Shape;232;p35"/>
          <p:cNvPicPr preferRelativeResize="0"/>
          <p:nvPr/>
        </p:nvPicPr>
        <p:blipFill rotWithShape="1">
          <a:blip r:embed="rId3">
            <a:alphaModFix/>
          </a:blip>
          <a:srcRect b="0" l="0" r="0" t="0"/>
          <a:stretch/>
        </p:blipFill>
        <p:spPr>
          <a:xfrm>
            <a:off x="1447800" y="1233606"/>
            <a:ext cx="6324600" cy="34656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pic>
        <p:nvPicPr>
          <p:cNvPr id="238" name="Google Shape;238;p36"/>
          <p:cNvPicPr preferRelativeResize="0"/>
          <p:nvPr/>
        </p:nvPicPr>
        <p:blipFill rotWithShape="1">
          <a:blip r:embed="rId3">
            <a:alphaModFix/>
          </a:blip>
          <a:srcRect b="0" l="0" r="0" t="0"/>
          <a:stretch/>
        </p:blipFill>
        <p:spPr>
          <a:xfrm>
            <a:off x="1524000" y="1171259"/>
            <a:ext cx="6248400" cy="33021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pic>
        <p:nvPicPr>
          <p:cNvPr id="244" name="Google Shape;244;p38"/>
          <p:cNvPicPr preferRelativeResize="0"/>
          <p:nvPr/>
        </p:nvPicPr>
        <p:blipFill rotWithShape="1">
          <a:blip r:embed="rId3">
            <a:alphaModFix/>
          </a:blip>
          <a:srcRect b="0" l="0" r="0" t="0"/>
          <a:stretch/>
        </p:blipFill>
        <p:spPr>
          <a:xfrm>
            <a:off x="1295400" y="1132273"/>
            <a:ext cx="6477000" cy="3489142"/>
          </a:xfrm>
          <a:prstGeom prst="rect">
            <a:avLst/>
          </a:prstGeom>
          <a:noFill/>
          <a:ln>
            <a:noFill/>
          </a:ln>
        </p:spPr>
      </p:pic>
      <p:sp>
        <p:nvSpPr>
          <p:cNvPr id="245" name="Google Shape;245;p38"/>
          <p:cNvSpPr txBox="1"/>
          <p:nvPr/>
        </p:nvSpPr>
        <p:spPr>
          <a:xfrm>
            <a:off x="5562600" y="3486150"/>
            <a:ext cx="1905000" cy="253916"/>
          </a:xfrm>
          <a:prstGeom prst="rect">
            <a:avLst/>
          </a:prstGeom>
          <a:solidFill>
            <a:srgbClr val="FECE99"/>
          </a:solid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IN" sz="1050" u="none" cap="none" strike="noStrike">
                <a:solidFill>
                  <a:schemeClr val="dk2"/>
                </a:solidFill>
                <a:latin typeface="Calibri"/>
                <a:ea typeface="Calibri"/>
                <a:cs typeface="Calibri"/>
                <a:sym typeface="Calibri"/>
              </a:rPr>
              <a:t>Simple Function cant be solved </a:t>
            </a:r>
            <a:endParaRPr b="0" i="0" sz="105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pic>
        <p:nvPicPr>
          <p:cNvPr id="251" name="Google Shape;251;p37"/>
          <p:cNvPicPr preferRelativeResize="0"/>
          <p:nvPr/>
        </p:nvPicPr>
        <p:blipFill rotWithShape="1">
          <a:blip r:embed="rId3">
            <a:alphaModFix/>
          </a:blip>
          <a:srcRect b="0" l="0" r="0" t="0"/>
          <a:stretch/>
        </p:blipFill>
        <p:spPr>
          <a:xfrm>
            <a:off x="1371600" y="1114552"/>
            <a:ext cx="6382327" cy="3209798"/>
          </a:xfrm>
          <a:prstGeom prst="rect">
            <a:avLst/>
          </a:prstGeom>
          <a:noFill/>
          <a:ln>
            <a:noFill/>
          </a:ln>
        </p:spPr>
      </p:pic>
      <p:sp>
        <p:nvSpPr>
          <p:cNvPr id="252" name="Google Shape;252;p37"/>
          <p:cNvSpPr txBox="1"/>
          <p:nvPr/>
        </p:nvSpPr>
        <p:spPr>
          <a:xfrm>
            <a:off x="5249393" y="3181350"/>
            <a:ext cx="2362200" cy="253916"/>
          </a:xfrm>
          <a:prstGeom prst="rect">
            <a:avLst/>
          </a:prstGeom>
          <a:solidFill>
            <a:srgbClr val="FECE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IN" sz="1050" u="none" cap="none" strike="noStrike">
                <a:solidFill>
                  <a:schemeClr val="dk2"/>
                </a:solidFill>
                <a:latin typeface="Calibri"/>
                <a:ea typeface="Calibri"/>
                <a:cs typeface="Calibri"/>
                <a:sym typeface="Calibri"/>
              </a:rPr>
              <a:t>Deep Learning – Deep Neural Networks  </a:t>
            </a:r>
            <a:endParaRPr b="0" i="0" sz="105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990600" y="2857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Biological Neuron to Artificial Neuron</a:t>
            </a:r>
            <a:endParaRPr/>
          </a:p>
        </p:txBody>
      </p:sp>
      <p:sp>
        <p:nvSpPr>
          <p:cNvPr id="258" name="Google Shape;258;p40"/>
          <p:cNvSpPr txBox="1"/>
          <p:nvPr>
            <p:ph idx="11" type="ftr"/>
          </p:nvPr>
        </p:nvSpPr>
        <p:spPr>
          <a:xfrm>
            <a:off x="6477000" y="4781550"/>
            <a:ext cx="2246489" cy="22592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Prakash VIT Chennai</a:t>
            </a:r>
            <a:endParaRPr/>
          </a:p>
        </p:txBody>
      </p:sp>
      <p:pic>
        <p:nvPicPr>
          <p:cNvPr id="259" name="Google Shape;259;p40"/>
          <p:cNvPicPr preferRelativeResize="0"/>
          <p:nvPr/>
        </p:nvPicPr>
        <p:blipFill rotWithShape="1">
          <a:blip r:embed="rId3">
            <a:alphaModFix/>
          </a:blip>
          <a:srcRect b="0" l="0" r="0" t="0"/>
          <a:stretch/>
        </p:blipFill>
        <p:spPr>
          <a:xfrm>
            <a:off x="1295400" y="1189018"/>
            <a:ext cx="5888687" cy="3325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f019bc57d1_0_4"/>
          <p:cNvSpPr txBox="1"/>
          <p:nvPr>
            <p:ph type="title"/>
          </p:nvPr>
        </p:nvSpPr>
        <p:spPr>
          <a:xfrm>
            <a:off x="909536" y="285750"/>
            <a:ext cx="73152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2800"/>
              <a:buFont typeface="Calibri"/>
              <a:buNone/>
            </a:pPr>
            <a:r>
              <a:rPr lang="en-IN" sz="2800"/>
              <a:t>History of Deep Learning </a:t>
            </a:r>
            <a:br>
              <a:rPr lang="en-IN" sz="2800"/>
            </a:br>
            <a:r>
              <a:rPr lang="en-IN" sz="2800"/>
              <a:t> - Deep Revival </a:t>
            </a:r>
            <a:endParaRPr/>
          </a:p>
        </p:txBody>
      </p:sp>
      <p:sp>
        <p:nvSpPr>
          <p:cNvPr id="265" name="Google Shape;265;g1f019bc57d1_0_4"/>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266" name="Google Shape;266;g1f019bc57d1_0_4"/>
          <p:cNvPicPr preferRelativeResize="0"/>
          <p:nvPr/>
        </p:nvPicPr>
        <p:blipFill rotWithShape="1">
          <a:blip r:embed="rId3">
            <a:alphaModFix/>
          </a:blip>
          <a:srcRect b="0" l="0" r="0" t="0"/>
          <a:stretch/>
        </p:blipFill>
        <p:spPr>
          <a:xfrm>
            <a:off x="1699321" y="1505356"/>
            <a:ext cx="5735628" cy="30047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f019bc57d1_0_11"/>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272" name="Google Shape;272;g1f019bc57d1_0_11"/>
          <p:cNvPicPr preferRelativeResize="0"/>
          <p:nvPr/>
        </p:nvPicPr>
        <p:blipFill rotWithShape="1">
          <a:blip r:embed="rId3">
            <a:alphaModFix/>
          </a:blip>
          <a:srcRect b="0" l="0" r="0" t="0"/>
          <a:stretch/>
        </p:blipFill>
        <p:spPr>
          <a:xfrm>
            <a:off x="1143000" y="1455422"/>
            <a:ext cx="6093706" cy="3150871"/>
          </a:xfrm>
          <a:prstGeom prst="rect">
            <a:avLst/>
          </a:prstGeom>
          <a:noFill/>
          <a:ln>
            <a:noFill/>
          </a:ln>
        </p:spPr>
      </p:pic>
      <p:sp>
        <p:nvSpPr>
          <p:cNvPr id="273" name="Google Shape;273;g1f019bc57d1_0_11"/>
          <p:cNvSpPr txBox="1"/>
          <p:nvPr>
            <p:ph type="title"/>
          </p:nvPr>
        </p:nvSpPr>
        <p:spPr>
          <a:xfrm>
            <a:off x="909536" y="285750"/>
            <a:ext cx="73152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2800"/>
              <a:buFont typeface="Calibri"/>
              <a:buNone/>
            </a:pPr>
            <a:r>
              <a:rPr lang="en-IN" sz="2800"/>
              <a:t>History of Deep Learning </a:t>
            </a:r>
            <a:br>
              <a:rPr lang="en-IN" sz="2800"/>
            </a:br>
            <a:r>
              <a:rPr lang="en-IN" sz="2800"/>
              <a:t> - Deep Revival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f019bc57d1_0_18"/>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279" name="Google Shape;279;g1f019bc57d1_0_18"/>
          <p:cNvPicPr preferRelativeResize="0"/>
          <p:nvPr/>
        </p:nvPicPr>
        <p:blipFill rotWithShape="1">
          <a:blip r:embed="rId3">
            <a:alphaModFix/>
          </a:blip>
          <a:srcRect b="0" l="0" r="0" t="0"/>
          <a:stretch/>
        </p:blipFill>
        <p:spPr>
          <a:xfrm>
            <a:off x="1295400" y="1455422"/>
            <a:ext cx="6019799" cy="3236406"/>
          </a:xfrm>
          <a:prstGeom prst="rect">
            <a:avLst/>
          </a:prstGeom>
          <a:noFill/>
          <a:ln>
            <a:noFill/>
          </a:ln>
        </p:spPr>
      </p:pic>
      <p:sp>
        <p:nvSpPr>
          <p:cNvPr id="280" name="Google Shape;280;g1f019bc57d1_0_18"/>
          <p:cNvSpPr txBox="1"/>
          <p:nvPr/>
        </p:nvSpPr>
        <p:spPr>
          <a:xfrm>
            <a:off x="1061936" y="438150"/>
            <a:ext cx="7315200" cy="8655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800"/>
              <a:buFont typeface="Calibri"/>
              <a:buNone/>
            </a:pPr>
            <a:r>
              <a:rPr b="0" i="0" lang="en-IN" sz="2800" u="none" cap="none" strike="noStrike">
                <a:solidFill>
                  <a:schemeClr val="lt2"/>
                </a:solidFill>
                <a:latin typeface="Calibri"/>
                <a:ea typeface="Calibri"/>
                <a:cs typeface="Calibri"/>
                <a:sym typeface="Calibri"/>
              </a:rPr>
              <a:t>History of Deep Learning </a:t>
            </a:r>
            <a:br>
              <a:rPr b="0" i="0" lang="en-IN" sz="2800" u="none" cap="none" strike="noStrike">
                <a:solidFill>
                  <a:schemeClr val="lt2"/>
                </a:solidFill>
                <a:latin typeface="Calibri"/>
                <a:ea typeface="Calibri"/>
                <a:cs typeface="Calibri"/>
                <a:sym typeface="Calibri"/>
              </a:rPr>
            </a:br>
            <a:r>
              <a:rPr b="0" i="0" lang="en-IN" sz="2800" u="none" cap="none" strike="noStrike">
                <a:solidFill>
                  <a:schemeClr val="lt2"/>
                </a:solidFill>
                <a:latin typeface="Calibri"/>
                <a:ea typeface="Calibri"/>
                <a:cs typeface="Calibri"/>
                <a:sym typeface="Calibri"/>
              </a:rPr>
              <a:t> - Deep Revival </a:t>
            </a:r>
            <a:endParaRPr b="0" i="0" sz="2800" u="none" cap="none" strike="noStrike">
              <a:solidFill>
                <a:schemeClr val="lt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893135" y="4381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Deep Learning Vs ML Vs AI Vs Data Science  </a:t>
            </a:r>
            <a:endParaRPr/>
          </a:p>
        </p:txBody>
      </p:sp>
      <p:sp>
        <p:nvSpPr>
          <p:cNvPr id="105" name="Google Shape;105;p3"/>
          <p:cNvSpPr txBox="1"/>
          <p:nvPr>
            <p:ph idx="1" type="body"/>
          </p:nvPr>
        </p:nvSpPr>
        <p:spPr>
          <a:xfrm>
            <a:off x="914400" y="1428750"/>
            <a:ext cx="7315200" cy="3303271"/>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106" name="Google Shape;106;p3"/>
          <p:cNvPicPr preferRelativeResize="0"/>
          <p:nvPr/>
        </p:nvPicPr>
        <p:blipFill rotWithShape="1">
          <a:blip r:embed="rId3">
            <a:alphaModFix/>
          </a:blip>
          <a:srcRect b="3375" l="11999" r="10553" t="19287"/>
          <a:stretch/>
        </p:blipFill>
        <p:spPr>
          <a:xfrm>
            <a:off x="190500" y="1404868"/>
            <a:ext cx="5410200" cy="3055479"/>
          </a:xfrm>
          <a:prstGeom prst="rect">
            <a:avLst/>
          </a:prstGeom>
          <a:noFill/>
          <a:ln>
            <a:noFill/>
          </a:ln>
        </p:spPr>
      </p:pic>
      <p:sp>
        <p:nvSpPr>
          <p:cNvPr id="107" name="Google Shape;107;p3"/>
          <p:cNvSpPr/>
          <p:nvPr/>
        </p:nvSpPr>
        <p:spPr>
          <a:xfrm>
            <a:off x="5627281" y="1290834"/>
            <a:ext cx="3276600"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Artificial Intelligence is regarded as a field of study to provide intelligent capabilities to machines to the extent that it either mimics human intelligence or betters it</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5648546" y="3045160"/>
            <a:ext cx="3257107"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Machine learning is a process in which the trained model (after learning from the historical data) starts making human-like decisions</a:t>
            </a:r>
            <a:endParaRPr b="0" i="0" sz="1400" u="none" cap="none" strike="noStrike">
              <a:solidFill>
                <a:srgbClr val="000000"/>
              </a:solidFill>
              <a:latin typeface="Arial"/>
              <a:ea typeface="Arial"/>
              <a:cs typeface="Arial"/>
              <a:sym typeface="Arial"/>
            </a:endParaRPr>
          </a:p>
        </p:txBody>
      </p:sp>
      <p:sp>
        <p:nvSpPr>
          <p:cNvPr id="109" name="Google Shape;109;p3"/>
          <p:cNvSpPr txBox="1"/>
          <p:nvPr>
            <p:ph idx="11" type="ftr"/>
          </p:nvPr>
        </p:nvSpPr>
        <p:spPr>
          <a:xfrm>
            <a:off x="6477000" y="4781550"/>
            <a:ext cx="2246400" cy="2259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f019bc57d1_0_25"/>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286" name="Google Shape;286;g1f019bc57d1_0_25"/>
          <p:cNvPicPr preferRelativeResize="0"/>
          <p:nvPr/>
        </p:nvPicPr>
        <p:blipFill rotWithShape="1">
          <a:blip r:embed="rId3">
            <a:alphaModFix/>
          </a:blip>
          <a:srcRect b="0" l="0" r="0" t="0"/>
          <a:stretch/>
        </p:blipFill>
        <p:spPr>
          <a:xfrm>
            <a:off x="1524000" y="1504951"/>
            <a:ext cx="5669705" cy="3236208"/>
          </a:xfrm>
          <a:prstGeom prst="rect">
            <a:avLst/>
          </a:prstGeom>
          <a:noFill/>
          <a:ln>
            <a:noFill/>
          </a:ln>
        </p:spPr>
      </p:pic>
      <p:sp>
        <p:nvSpPr>
          <p:cNvPr id="287" name="Google Shape;287;g1f019bc57d1_0_25"/>
          <p:cNvSpPr txBox="1"/>
          <p:nvPr/>
        </p:nvSpPr>
        <p:spPr>
          <a:xfrm>
            <a:off x="838200" y="361950"/>
            <a:ext cx="7315200" cy="8655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800"/>
              <a:buFont typeface="Calibri"/>
              <a:buNone/>
            </a:pPr>
            <a:r>
              <a:rPr b="0" i="0" lang="en-IN" sz="2800" u="none" cap="none" strike="noStrike">
                <a:solidFill>
                  <a:schemeClr val="lt2"/>
                </a:solidFill>
                <a:latin typeface="Calibri"/>
                <a:ea typeface="Calibri"/>
                <a:cs typeface="Calibri"/>
                <a:sym typeface="Calibri"/>
              </a:rPr>
              <a:t>History of Deep Learning </a:t>
            </a:r>
            <a:br>
              <a:rPr b="0" i="0" lang="en-IN" sz="2800" u="none" cap="none" strike="noStrike">
                <a:solidFill>
                  <a:schemeClr val="lt2"/>
                </a:solidFill>
                <a:latin typeface="Calibri"/>
                <a:ea typeface="Calibri"/>
                <a:cs typeface="Calibri"/>
                <a:sym typeface="Calibri"/>
              </a:rPr>
            </a:br>
            <a:r>
              <a:rPr b="0" i="0" lang="en-IN" sz="2800" u="none" cap="none" strike="noStrike">
                <a:solidFill>
                  <a:schemeClr val="lt2"/>
                </a:solidFill>
                <a:latin typeface="Calibri"/>
                <a:ea typeface="Calibri"/>
                <a:cs typeface="Calibri"/>
                <a:sym typeface="Calibri"/>
              </a:rPr>
              <a:t> - Deep Revival </a:t>
            </a:r>
            <a:endParaRPr b="0" i="0" sz="2800" u="none" cap="none" strike="noStrike">
              <a:solidFill>
                <a:schemeClr val="lt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f019bc57d1_0_32"/>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293" name="Google Shape;293;g1f019bc57d1_0_32"/>
          <p:cNvPicPr preferRelativeResize="0"/>
          <p:nvPr/>
        </p:nvPicPr>
        <p:blipFill rotWithShape="1">
          <a:blip r:embed="rId3">
            <a:alphaModFix/>
          </a:blip>
          <a:srcRect b="0" l="0" r="0" t="0"/>
          <a:stretch/>
        </p:blipFill>
        <p:spPr>
          <a:xfrm>
            <a:off x="1371600" y="1581150"/>
            <a:ext cx="5869011" cy="2971800"/>
          </a:xfrm>
          <a:prstGeom prst="rect">
            <a:avLst/>
          </a:prstGeom>
          <a:noFill/>
          <a:ln>
            <a:noFill/>
          </a:ln>
        </p:spPr>
      </p:pic>
      <p:sp>
        <p:nvSpPr>
          <p:cNvPr id="294" name="Google Shape;294;g1f019bc57d1_0_32"/>
          <p:cNvSpPr txBox="1"/>
          <p:nvPr/>
        </p:nvSpPr>
        <p:spPr>
          <a:xfrm>
            <a:off x="838200" y="361950"/>
            <a:ext cx="7315200" cy="8655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800"/>
              <a:buFont typeface="Calibri"/>
              <a:buNone/>
            </a:pPr>
            <a:r>
              <a:rPr b="0" i="0" lang="en-IN" sz="2800" u="none" cap="none" strike="noStrike">
                <a:solidFill>
                  <a:schemeClr val="lt2"/>
                </a:solidFill>
                <a:latin typeface="Calibri"/>
                <a:ea typeface="Calibri"/>
                <a:cs typeface="Calibri"/>
                <a:sym typeface="Calibri"/>
              </a:rPr>
              <a:t>History of Deep Learning </a:t>
            </a:r>
            <a:br>
              <a:rPr b="0" i="0" lang="en-IN" sz="2800" u="none" cap="none" strike="noStrike">
                <a:solidFill>
                  <a:schemeClr val="lt2"/>
                </a:solidFill>
                <a:latin typeface="Calibri"/>
                <a:ea typeface="Calibri"/>
                <a:cs typeface="Calibri"/>
                <a:sym typeface="Calibri"/>
              </a:rPr>
            </a:br>
            <a:r>
              <a:rPr b="0" i="0" lang="en-IN" sz="2800" u="none" cap="none" strike="noStrike">
                <a:solidFill>
                  <a:schemeClr val="lt2"/>
                </a:solidFill>
                <a:latin typeface="Calibri"/>
                <a:ea typeface="Calibri"/>
                <a:cs typeface="Calibri"/>
                <a:sym typeface="Calibri"/>
              </a:rPr>
              <a:t> - Deep Revival </a:t>
            </a:r>
            <a:endParaRPr b="0" i="0" sz="2800" u="none" cap="none" strike="noStrike">
              <a:solidFill>
                <a:schemeClr val="lt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f019bc57d1_0_39"/>
          <p:cNvSpPr txBox="1"/>
          <p:nvPr>
            <p:ph type="title"/>
          </p:nvPr>
        </p:nvSpPr>
        <p:spPr>
          <a:xfrm>
            <a:off x="909536" y="2857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From Cats to Convolutional Neural Networks</a:t>
            </a:r>
            <a:endParaRPr/>
          </a:p>
        </p:txBody>
      </p:sp>
      <p:sp>
        <p:nvSpPr>
          <p:cNvPr id="300" name="Google Shape;300;g1f019bc57d1_0_39"/>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301" name="Google Shape;301;g1f019bc57d1_0_39"/>
          <p:cNvPicPr preferRelativeResize="0"/>
          <p:nvPr/>
        </p:nvPicPr>
        <p:blipFill rotWithShape="1">
          <a:blip r:embed="rId3">
            <a:alphaModFix/>
          </a:blip>
          <a:srcRect b="0" l="0" r="0" t="0"/>
          <a:stretch/>
        </p:blipFill>
        <p:spPr>
          <a:xfrm>
            <a:off x="1295400" y="1504951"/>
            <a:ext cx="6172200" cy="3051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f019bc57d1_0_53"/>
          <p:cNvSpPr/>
          <p:nvPr/>
        </p:nvSpPr>
        <p:spPr>
          <a:xfrm>
            <a:off x="1905000" y="1733550"/>
            <a:ext cx="4953000" cy="1371600"/>
          </a:xfrm>
          <a:prstGeom prst="roundRect">
            <a:avLst>
              <a:gd fmla="val 16667" name="adj"/>
            </a:avLst>
          </a:prstGeom>
          <a:solidFill>
            <a:srgbClr val="FFB666"/>
          </a:solidFill>
          <a:ln cap="flat" cmpd="sng" w="19050">
            <a:solidFill>
              <a:srgbClr val="5F66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IN" sz="2000" u="none" cap="none" strike="noStrike">
                <a:solidFill>
                  <a:srgbClr val="7030A0"/>
                </a:solidFill>
                <a:latin typeface="Calibri"/>
                <a:ea typeface="Calibri"/>
                <a:cs typeface="Calibri"/>
                <a:sym typeface="Calibri"/>
              </a:rPr>
              <a:t>Biological Neuron - McCulloch Pitts Neuron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7030A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f019bc57d1_0_46"/>
          <p:cNvSpPr txBox="1"/>
          <p:nvPr>
            <p:ph type="title"/>
          </p:nvPr>
        </p:nvSpPr>
        <p:spPr>
          <a:xfrm>
            <a:off x="909536" y="2857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From Cats to Convolutional Neural Networks</a:t>
            </a:r>
            <a:endParaRPr/>
          </a:p>
        </p:txBody>
      </p:sp>
      <p:sp>
        <p:nvSpPr>
          <p:cNvPr id="312" name="Google Shape;312;g1f019bc57d1_0_46"/>
          <p:cNvSpPr txBox="1"/>
          <p:nvPr>
            <p:ph idx="1" type="body"/>
          </p:nvPr>
        </p:nvSpPr>
        <p:spPr>
          <a:xfrm>
            <a:off x="914400" y="1504951"/>
            <a:ext cx="7315200" cy="32271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313" name="Google Shape;313;g1f019bc57d1_0_46"/>
          <p:cNvPicPr preferRelativeResize="0"/>
          <p:nvPr/>
        </p:nvPicPr>
        <p:blipFill rotWithShape="1">
          <a:blip r:embed="rId3">
            <a:alphaModFix/>
          </a:blip>
          <a:srcRect b="0" l="0" r="0" t="0"/>
          <a:stretch/>
        </p:blipFill>
        <p:spPr>
          <a:xfrm>
            <a:off x="1395618" y="1511841"/>
            <a:ext cx="6172201" cy="30465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f019bc57d1_0_58"/>
          <p:cNvSpPr txBox="1"/>
          <p:nvPr>
            <p:ph type="title"/>
          </p:nvPr>
        </p:nvSpPr>
        <p:spPr>
          <a:xfrm>
            <a:off x="909536" y="2857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2800"/>
              <a:buFont typeface="Calibri"/>
              <a:buNone/>
            </a:pPr>
            <a:r>
              <a:rPr lang="en-IN" sz="2800"/>
              <a:t>Artificial Neuron </a:t>
            </a:r>
            <a:endParaRPr sz="2800"/>
          </a:p>
        </p:txBody>
      </p:sp>
      <p:sp>
        <p:nvSpPr>
          <p:cNvPr id="319" name="Google Shape;319;g1f019bc57d1_0_58"/>
          <p:cNvSpPr txBox="1"/>
          <p:nvPr>
            <p:ph idx="1" type="body"/>
          </p:nvPr>
        </p:nvSpPr>
        <p:spPr>
          <a:xfrm>
            <a:off x="914400" y="1504951"/>
            <a:ext cx="5715000" cy="3227100"/>
          </a:xfrm>
          <a:prstGeom prst="rect">
            <a:avLst/>
          </a:prstGeom>
          <a:noFill/>
          <a:ln>
            <a:noFill/>
          </a:ln>
        </p:spPr>
        <p:txBody>
          <a:bodyPr anchorCtr="0" anchor="t" bIns="45700" lIns="91425" spcFirstLastPara="1" rIns="91425" wrap="square" tIns="45700">
            <a:normAutofit/>
          </a:bodyPr>
          <a:lstStyle/>
          <a:p>
            <a:pPr indent="-182880" lvl="0" marL="228600" rtl="0" algn="l">
              <a:lnSpc>
                <a:spcPct val="100000"/>
              </a:lnSpc>
              <a:spcBef>
                <a:spcPts val="0"/>
              </a:spcBef>
              <a:spcAft>
                <a:spcPts val="0"/>
              </a:spcAft>
              <a:buSzPts val="2000"/>
              <a:buChar char="▪"/>
            </a:pPr>
            <a:r>
              <a:rPr lang="en-IN"/>
              <a:t>The most fundamental unit of a deep neural network is called an artificial neuron </a:t>
            </a:r>
            <a:endParaRPr/>
          </a:p>
          <a:p>
            <a:pPr indent="-182880" lvl="0" marL="228600" rtl="0" algn="l">
              <a:lnSpc>
                <a:spcPct val="100000"/>
              </a:lnSpc>
              <a:spcBef>
                <a:spcPts val="400"/>
              </a:spcBef>
              <a:spcAft>
                <a:spcPts val="0"/>
              </a:spcAft>
              <a:buSzPts val="2000"/>
              <a:buChar char="▪"/>
            </a:pPr>
            <a:r>
              <a:rPr lang="en-IN"/>
              <a:t>Why is it called a neuron ? Where does the inspiration come from ?</a:t>
            </a:r>
            <a:endParaRPr/>
          </a:p>
          <a:p>
            <a:pPr indent="-182880" lvl="0" marL="228600" rtl="0" algn="l">
              <a:lnSpc>
                <a:spcPct val="100000"/>
              </a:lnSpc>
              <a:spcBef>
                <a:spcPts val="400"/>
              </a:spcBef>
              <a:spcAft>
                <a:spcPts val="0"/>
              </a:spcAft>
              <a:buSzPts val="2000"/>
              <a:buChar char="▪"/>
            </a:pPr>
            <a:r>
              <a:rPr lang="en-IN"/>
              <a:t>The inspiration comes from biology (more specifically, from the brain)</a:t>
            </a:r>
            <a:endParaRPr/>
          </a:p>
          <a:p>
            <a:pPr indent="-182880" lvl="0" marL="228600" rtl="0" algn="l">
              <a:lnSpc>
                <a:spcPct val="100000"/>
              </a:lnSpc>
              <a:spcBef>
                <a:spcPts val="400"/>
              </a:spcBef>
              <a:spcAft>
                <a:spcPts val="0"/>
              </a:spcAft>
              <a:buSzPts val="2000"/>
              <a:buChar char="▪"/>
            </a:pPr>
            <a:r>
              <a:rPr lang="en-IN"/>
              <a:t>biological neurons = neural cells = neural processing units</a:t>
            </a:r>
            <a:endParaRPr/>
          </a:p>
        </p:txBody>
      </p:sp>
      <p:pic>
        <p:nvPicPr>
          <p:cNvPr id="320" name="Google Shape;320;g1f019bc57d1_0_58"/>
          <p:cNvPicPr preferRelativeResize="0"/>
          <p:nvPr/>
        </p:nvPicPr>
        <p:blipFill rotWithShape="1">
          <a:blip r:embed="rId3">
            <a:alphaModFix/>
          </a:blip>
          <a:srcRect b="0" l="0" r="0" t="0"/>
          <a:stretch/>
        </p:blipFill>
        <p:spPr>
          <a:xfrm>
            <a:off x="6980372" y="1428750"/>
            <a:ext cx="1743117" cy="2723621"/>
          </a:xfrm>
          <a:prstGeom prst="rect">
            <a:avLst/>
          </a:prstGeom>
          <a:noFill/>
          <a:ln>
            <a:noFill/>
          </a:ln>
        </p:spPr>
      </p:pic>
      <p:sp>
        <p:nvSpPr>
          <p:cNvPr id="321" name="Google Shape;321;g1f019bc57d1_0_58"/>
          <p:cNvSpPr/>
          <p:nvPr/>
        </p:nvSpPr>
        <p:spPr>
          <a:xfrm>
            <a:off x="3810000" y="4362689"/>
            <a:ext cx="1929600" cy="369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7030A0"/>
                </a:solidFill>
                <a:latin typeface="Calibri"/>
                <a:ea typeface="Calibri"/>
                <a:cs typeface="Calibri"/>
                <a:sym typeface="Calibri"/>
              </a:rPr>
              <a:t>Biological Neurons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f019bc57d1_0_66"/>
          <p:cNvSpPr txBox="1"/>
          <p:nvPr>
            <p:ph type="title"/>
          </p:nvPr>
        </p:nvSpPr>
        <p:spPr>
          <a:xfrm>
            <a:off x="909536" y="2857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2800"/>
              <a:buFont typeface="Calibri"/>
              <a:buNone/>
            </a:pPr>
            <a:r>
              <a:rPr lang="en-IN" sz="2800"/>
              <a:t>Artificial Neurons vs Biological Neurons</a:t>
            </a:r>
            <a:endParaRPr/>
          </a:p>
        </p:txBody>
      </p:sp>
      <p:pic>
        <p:nvPicPr>
          <p:cNvPr id="327" name="Google Shape;327;g1f019bc57d1_0_66"/>
          <p:cNvPicPr preferRelativeResize="0"/>
          <p:nvPr/>
        </p:nvPicPr>
        <p:blipFill rotWithShape="1">
          <a:blip r:embed="rId3">
            <a:alphaModFix/>
          </a:blip>
          <a:srcRect b="0" l="0" r="0" t="0"/>
          <a:stretch/>
        </p:blipFill>
        <p:spPr>
          <a:xfrm>
            <a:off x="7010400" y="1580198"/>
            <a:ext cx="1787740" cy="3076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f019bc57d1_0_72"/>
          <p:cNvSpPr txBox="1"/>
          <p:nvPr>
            <p:ph type="title"/>
          </p:nvPr>
        </p:nvSpPr>
        <p:spPr>
          <a:xfrm>
            <a:off x="531364" y="117176"/>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2800"/>
              <a:buFont typeface="Calibri"/>
              <a:buNone/>
            </a:pPr>
            <a:r>
              <a:rPr lang="en-IN" sz="2800"/>
              <a:t>Artificial Neurons vs Biological Neurons</a:t>
            </a:r>
            <a:endParaRPr/>
          </a:p>
        </p:txBody>
      </p:sp>
      <p:sp>
        <p:nvSpPr>
          <p:cNvPr id="333" name="Google Shape;333;g1f019bc57d1_0_72"/>
          <p:cNvSpPr/>
          <p:nvPr/>
        </p:nvSpPr>
        <p:spPr>
          <a:xfrm>
            <a:off x="537849" y="1565014"/>
            <a:ext cx="46482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lt1"/>
                </a:solidFill>
                <a:latin typeface="Calibri"/>
                <a:ea typeface="Calibri"/>
                <a:cs typeface="Calibri"/>
                <a:sym typeface="Calibri"/>
              </a:rPr>
              <a:t>dendrite: receives signals from other neurons</a:t>
            </a:r>
            <a:endParaRPr b="0" i="0" sz="1400" u="none" cap="none" strike="noStrike">
              <a:solidFill>
                <a:srgbClr val="000000"/>
              </a:solidFill>
              <a:latin typeface="Arial"/>
              <a:ea typeface="Arial"/>
              <a:cs typeface="Arial"/>
              <a:sym typeface="Arial"/>
            </a:endParaRPr>
          </a:p>
        </p:txBody>
      </p:sp>
      <p:pic>
        <p:nvPicPr>
          <p:cNvPr id="334" name="Google Shape;334;g1f019bc57d1_0_72"/>
          <p:cNvPicPr preferRelativeResize="0"/>
          <p:nvPr/>
        </p:nvPicPr>
        <p:blipFill rotWithShape="1">
          <a:blip r:embed="rId3">
            <a:alphaModFix/>
          </a:blip>
          <a:srcRect b="0" l="0" r="0" t="0"/>
          <a:stretch/>
        </p:blipFill>
        <p:spPr>
          <a:xfrm>
            <a:off x="5715000" y="1123950"/>
            <a:ext cx="3228975" cy="3629025"/>
          </a:xfrm>
          <a:prstGeom prst="rect">
            <a:avLst/>
          </a:prstGeom>
          <a:noFill/>
          <a:ln>
            <a:noFill/>
          </a:ln>
        </p:spPr>
      </p:pic>
      <p:sp>
        <p:nvSpPr>
          <p:cNvPr id="335" name="Google Shape;335;g1f019bc57d1_0_72"/>
          <p:cNvSpPr/>
          <p:nvPr/>
        </p:nvSpPr>
        <p:spPr>
          <a:xfrm>
            <a:off x="537849" y="2518808"/>
            <a:ext cx="50022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lt1"/>
                </a:solidFill>
                <a:latin typeface="Calibri"/>
                <a:ea typeface="Calibri"/>
                <a:cs typeface="Calibri"/>
                <a:sym typeface="Calibri"/>
              </a:rPr>
              <a:t>synapse: point of connection to other neurons</a:t>
            </a:r>
            <a:endParaRPr b="0" i="0" sz="1400" u="none" cap="none" strike="noStrike">
              <a:solidFill>
                <a:srgbClr val="000000"/>
              </a:solidFill>
              <a:latin typeface="Arial"/>
              <a:ea typeface="Arial"/>
              <a:cs typeface="Arial"/>
              <a:sym typeface="Arial"/>
            </a:endParaRPr>
          </a:p>
        </p:txBody>
      </p:sp>
      <p:sp>
        <p:nvSpPr>
          <p:cNvPr id="336" name="Google Shape;336;g1f019bc57d1_0_72"/>
          <p:cNvSpPr/>
          <p:nvPr/>
        </p:nvSpPr>
        <p:spPr>
          <a:xfrm>
            <a:off x="537849" y="3164826"/>
            <a:ext cx="325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soma: processes the information</a:t>
            </a:r>
            <a:endParaRPr b="0" i="0" sz="1400" u="none" cap="none" strike="noStrike">
              <a:solidFill>
                <a:srgbClr val="000000"/>
              </a:solidFill>
              <a:latin typeface="Arial"/>
              <a:ea typeface="Arial"/>
              <a:cs typeface="Arial"/>
              <a:sym typeface="Arial"/>
            </a:endParaRPr>
          </a:p>
        </p:txBody>
      </p:sp>
      <p:sp>
        <p:nvSpPr>
          <p:cNvPr id="337" name="Google Shape;337;g1f019bc57d1_0_72"/>
          <p:cNvSpPr/>
          <p:nvPr/>
        </p:nvSpPr>
        <p:spPr>
          <a:xfrm>
            <a:off x="548912" y="3649983"/>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axon: transmits the output of this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neuron</a:t>
            </a:r>
            <a:endParaRPr b="0" i="0" sz="1400" u="none" cap="none" strike="noStrike">
              <a:solidFill>
                <a:srgbClr val="000000"/>
              </a:solidFill>
              <a:latin typeface="Arial"/>
              <a:ea typeface="Arial"/>
              <a:cs typeface="Arial"/>
              <a:sym typeface="Arial"/>
            </a:endParaRPr>
          </a:p>
        </p:txBody>
      </p:sp>
      <p:pic>
        <p:nvPicPr>
          <p:cNvPr id="338" name="Google Shape;338;g1f019bc57d1_0_72"/>
          <p:cNvPicPr preferRelativeResize="0"/>
          <p:nvPr/>
        </p:nvPicPr>
        <p:blipFill rotWithShape="1">
          <a:blip r:embed="rId4">
            <a:alphaModFix/>
          </a:blip>
          <a:srcRect b="0" l="0" r="0" t="0"/>
          <a:stretch/>
        </p:blipFill>
        <p:spPr>
          <a:xfrm>
            <a:off x="5540180" y="1206244"/>
            <a:ext cx="3724350" cy="335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f019bc57d1_0_85"/>
          <p:cNvSpPr txBox="1"/>
          <p:nvPr>
            <p:ph type="title"/>
          </p:nvPr>
        </p:nvSpPr>
        <p:spPr>
          <a:xfrm>
            <a:off x="685800" y="108936"/>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Cartoonish illustration - neuron works </a:t>
            </a:r>
            <a:endParaRPr/>
          </a:p>
        </p:txBody>
      </p:sp>
      <p:sp>
        <p:nvSpPr>
          <p:cNvPr id="344" name="Google Shape;344;g1f019bc57d1_0_85"/>
          <p:cNvSpPr/>
          <p:nvPr/>
        </p:nvSpPr>
        <p:spPr>
          <a:xfrm>
            <a:off x="533400" y="1504950"/>
            <a:ext cx="563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Our sense organs interact with the outside world</a:t>
            </a:r>
            <a:endParaRPr b="0" i="0" sz="1400" u="none" cap="none" strike="noStrike">
              <a:solidFill>
                <a:srgbClr val="000000"/>
              </a:solidFill>
              <a:latin typeface="Arial"/>
              <a:ea typeface="Arial"/>
              <a:cs typeface="Arial"/>
              <a:sym typeface="Arial"/>
            </a:endParaRPr>
          </a:p>
        </p:txBody>
      </p:sp>
      <p:pic>
        <p:nvPicPr>
          <p:cNvPr id="345" name="Google Shape;345;g1f019bc57d1_0_85"/>
          <p:cNvPicPr preferRelativeResize="0"/>
          <p:nvPr/>
        </p:nvPicPr>
        <p:blipFill rotWithShape="1">
          <a:blip r:embed="rId3">
            <a:alphaModFix/>
          </a:blip>
          <a:srcRect b="0" l="0" r="0" t="0"/>
          <a:stretch/>
        </p:blipFill>
        <p:spPr>
          <a:xfrm>
            <a:off x="5715000" y="1151323"/>
            <a:ext cx="3261971" cy="34679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f019bc57d1_0_92"/>
          <p:cNvSpPr txBox="1"/>
          <p:nvPr>
            <p:ph type="title"/>
          </p:nvPr>
        </p:nvSpPr>
        <p:spPr>
          <a:xfrm>
            <a:off x="533400" y="32831"/>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Cartoonish illustration - neuron works </a:t>
            </a:r>
            <a:endParaRPr/>
          </a:p>
        </p:txBody>
      </p:sp>
      <p:sp>
        <p:nvSpPr>
          <p:cNvPr id="351" name="Google Shape;351;g1f019bc57d1_0_92"/>
          <p:cNvSpPr/>
          <p:nvPr/>
        </p:nvSpPr>
        <p:spPr>
          <a:xfrm>
            <a:off x="533400" y="1504950"/>
            <a:ext cx="563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Our sense organs interact with the outside world</a:t>
            </a:r>
            <a:endParaRPr b="0" i="0" sz="1400" u="none" cap="none" strike="noStrike">
              <a:solidFill>
                <a:srgbClr val="000000"/>
              </a:solidFill>
              <a:latin typeface="Arial"/>
              <a:ea typeface="Arial"/>
              <a:cs typeface="Arial"/>
              <a:sym typeface="Arial"/>
            </a:endParaRPr>
          </a:p>
        </p:txBody>
      </p:sp>
      <p:sp>
        <p:nvSpPr>
          <p:cNvPr id="352" name="Google Shape;352;g1f019bc57d1_0_92"/>
          <p:cNvSpPr/>
          <p:nvPr/>
        </p:nvSpPr>
        <p:spPr>
          <a:xfrm>
            <a:off x="562583" y="2154463"/>
            <a:ext cx="3744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They relay information to the neurons</a:t>
            </a:r>
            <a:endParaRPr b="0" i="0" sz="1400" u="none" cap="none" strike="noStrike">
              <a:solidFill>
                <a:srgbClr val="000000"/>
              </a:solidFill>
              <a:latin typeface="Arial"/>
              <a:ea typeface="Arial"/>
              <a:cs typeface="Arial"/>
              <a:sym typeface="Arial"/>
            </a:endParaRPr>
          </a:p>
        </p:txBody>
      </p:sp>
      <p:pic>
        <p:nvPicPr>
          <p:cNvPr id="353" name="Google Shape;353;g1f019bc57d1_0_92"/>
          <p:cNvPicPr preferRelativeResize="0"/>
          <p:nvPr/>
        </p:nvPicPr>
        <p:blipFill rotWithShape="1">
          <a:blip r:embed="rId3">
            <a:alphaModFix/>
          </a:blip>
          <a:srcRect b="0" l="0" r="0" t="0"/>
          <a:stretch/>
        </p:blipFill>
        <p:spPr>
          <a:xfrm>
            <a:off x="6477000" y="1257002"/>
            <a:ext cx="2363448" cy="3409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893135" y="4381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Deep Learning Vs ML Vs AI Vs Data Science  </a:t>
            </a:r>
            <a:endParaRPr/>
          </a:p>
        </p:txBody>
      </p:sp>
      <p:sp>
        <p:nvSpPr>
          <p:cNvPr id="115" name="Google Shape;115;p4"/>
          <p:cNvSpPr txBox="1"/>
          <p:nvPr>
            <p:ph idx="1" type="body"/>
          </p:nvPr>
        </p:nvSpPr>
        <p:spPr>
          <a:xfrm>
            <a:off x="914400" y="1428750"/>
            <a:ext cx="7315200" cy="3303271"/>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116" name="Google Shape;116;p4"/>
          <p:cNvPicPr preferRelativeResize="0"/>
          <p:nvPr/>
        </p:nvPicPr>
        <p:blipFill rotWithShape="1">
          <a:blip r:embed="rId3">
            <a:alphaModFix/>
          </a:blip>
          <a:srcRect b="3375" l="11999" r="10553" t="19287"/>
          <a:stretch/>
        </p:blipFill>
        <p:spPr>
          <a:xfrm>
            <a:off x="147083" y="1395613"/>
            <a:ext cx="5410200" cy="3055479"/>
          </a:xfrm>
          <a:prstGeom prst="rect">
            <a:avLst/>
          </a:prstGeom>
          <a:noFill/>
          <a:ln>
            <a:noFill/>
          </a:ln>
        </p:spPr>
      </p:pic>
      <p:sp>
        <p:nvSpPr>
          <p:cNvPr id="117" name="Google Shape;117;p4"/>
          <p:cNvSpPr/>
          <p:nvPr/>
        </p:nvSpPr>
        <p:spPr>
          <a:xfrm>
            <a:off x="5557283" y="1303723"/>
            <a:ext cx="3505200" cy="206210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B0F0"/>
                </a:solidFill>
                <a:latin typeface="Calibri"/>
                <a:ea typeface="Calibri"/>
                <a:cs typeface="Calibri"/>
                <a:sym typeface="Calibri"/>
              </a:rPr>
              <a:t>Deep learning is a subfield of machine learning that structures algorithms in layers to create an </a:t>
            </a:r>
            <a:r>
              <a:rPr b="0" i="0" lang="en-IN" sz="1600" u="none" cap="none" strike="noStrike">
                <a:solidFill>
                  <a:srgbClr val="FF0000"/>
                </a:solidFill>
                <a:latin typeface="Calibri"/>
                <a:ea typeface="Calibri"/>
                <a:cs typeface="Calibri"/>
                <a:sym typeface="Calibri"/>
              </a:rPr>
              <a:t>"artificial neural network” </a:t>
            </a:r>
            <a:r>
              <a:rPr b="0" i="0" lang="en-IN" sz="1600" u="none" cap="none" strike="noStrike">
                <a:solidFill>
                  <a:srgbClr val="00B0F0"/>
                </a:solidFill>
                <a:latin typeface="Calibri"/>
                <a:ea typeface="Calibri"/>
                <a:cs typeface="Calibri"/>
                <a:sym typeface="Calibri"/>
              </a:rPr>
              <a:t>that can learn and make intelligent decisions on its own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B0F0"/>
                </a:solidFill>
                <a:latin typeface="Calibri"/>
                <a:ea typeface="Calibri"/>
                <a:cs typeface="Calibri"/>
                <a:sym typeface="Calibri"/>
              </a:rPr>
              <a:t>DL uses neural network models to understand a large amount of data</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5590067" y="3472053"/>
            <a:ext cx="333153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92D050"/>
                </a:solidFill>
                <a:latin typeface="Calibri"/>
                <a:ea typeface="Calibri"/>
                <a:cs typeface="Calibri"/>
                <a:sym typeface="Calibri"/>
              </a:rPr>
              <a:t>DL is the preferred choice when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2D050"/>
              </a:solidFill>
              <a:latin typeface="Calibri"/>
              <a:ea typeface="Calibri"/>
              <a:cs typeface="Calibri"/>
              <a:sym typeface="Calibri"/>
            </a:endParaRPr>
          </a:p>
          <a:p>
            <a:pPr indent="-285750" lvl="1" marL="742950" marR="0" rtl="0" algn="l">
              <a:lnSpc>
                <a:spcPct val="100000"/>
              </a:lnSpc>
              <a:spcBef>
                <a:spcPts val="0"/>
              </a:spcBef>
              <a:spcAft>
                <a:spcPts val="0"/>
              </a:spcAft>
              <a:buClr>
                <a:srgbClr val="92D050"/>
              </a:buClr>
              <a:buSzPts val="1400"/>
              <a:buFont typeface="Noto Sans Symbols"/>
              <a:buChar char="⮚"/>
            </a:pPr>
            <a:r>
              <a:rPr b="0" i="0" lang="en-IN" sz="1400" u="none" cap="none" strike="noStrike">
                <a:solidFill>
                  <a:srgbClr val="92D050"/>
                </a:solidFill>
                <a:latin typeface="Calibri"/>
                <a:ea typeface="Calibri"/>
                <a:cs typeface="Calibri"/>
                <a:sym typeface="Calibri"/>
              </a:rPr>
              <a:t>The data has too many features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92D050"/>
              </a:buClr>
              <a:buSzPts val="1400"/>
              <a:buFont typeface="Noto Sans Symbols"/>
              <a:buChar char="⮚"/>
            </a:pPr>
            <a:r>
              <a:rPr b="0" i="0" lang="en-IN" sz="1400" u="none" cap="none" strike="noStrike">
                <a:solidFill>
                  <a:srgbClr val="92D050"/>
                </a:solidFill>
                <a:latin typeface="Calibri"/>
                <a:ea typeface="Calibri"/>
                <a:cs typeface="Calibri"/>
                <a:sym typeface="Calibri"/>
              </a:rPr>
              <a:t>The data is huge in size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92D050"/>
              </a:buClr>
              <a:buSzPts val="1400"/>
              <a:buFont typeface="Noto Sans Symbols"/>
              <a:buChar char="⮚"/>
            </a:pPr>
            <a:r>
              <a:rPr b="0" i="0" lang="en-IN" sz="1400" u="none" cap="none" strike="noStrike">
                <a:solidFill>
                  <a:srgbClr val="92D050"/>
                </a:solidFill>
                <a:latin typeface="Calibri"/>
                <a:ea typeface="Calibri"/>
                <a:cs typeface="Calibri"/>
                <a:sym typeface="Calibri"/>
              </a:rPr>
              <a:t>Extremely high level of accuracy is required</a:t>
            </a:r>
            <a:endParaRPr b="0" i="0" sz="1400" u="none" cap="none" strike="noStrike">
              <a:solidFill>
                <a:srgbClr val="000000"/>
              </a:solidFill>
              <a:latin typeface="Arial"/>
              <a:ea typeface="Arial"/>
              <a:cs typeface="Arial"/>
              <a:sym typeface="Arial"/>
            </a:endParaRPr>
          </a:p>
        </p:txBody>
      </p:sp>
      <p:sp>
        <p:nvSpPr>
          <p:cNvPr id="119" name="Google Shape;119;p4"/>
          <p:cNvSpPr txBox="1"/>
          <p:nvPr>
            <p:ph idx="11" type="ftr"/>
          </p:nvPr>
        </p:nvSpPr>
        <p:spPr>
          <a:xfrm>
            <a:off x="6477000" y="4781550"/>
            <a:ext cx="2246400" cy="2259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f019bc57d1_0_100"/>
          <p:cNvSpPr txBox="1"/>
          <p:nvPr>
            <p:ph type="title"/>
          </p:nvPr>
        </p:nvSpPr>
        <p:spPr>
          <a:xfrm>
            <a:off x="456346" y="71566"/>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Cartoonish illustration - neuron works </a:t>
            </a:r>
            <a:endParaRPr/>
          </a:p>
        </p:txBody>
      </p:sp>
      <p:sp>
        <p:nvSpPr>
          <p:cNvPr id="359" name="Google Shape;359;g1f019bc57d1_0_100"/>
          <p:cNvSpPr/>
          <p:nvPr/>
        </p:nvSpPr>
        <p:spPr>
          <a:xfrm>
            <a:off x="533400" y="1504950"/>
            <a:ext cx="563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Our sense organs interact with the outside world</a:t>
            </a:r>
            <a:endParaRPr b="0" i="0" sz="1400" u="none" cap="none" strike="noStrike">
              <a:solidFill>
                <a:srgbClr val="000000"/>
              </a:solidFill>
              <a:latin typeface="Arial"/>
              <a:ea typeface="Arial"/>
              <a:cs typeface="Arial"/>
              <a:sym typeface="Arial"/>
            </a:endParaRPr>
          </a:p>
        </p:txBody>
      </p:sp>
      <p:sp>
        <p:nvSpPr>
          <p:cNvPr id="360" name="Google Shape;360;g1f019bc57d1_0_100"/>
          <p:cNvSpPr/>
          <p:nvPr/>
        </p:nvSpPr>
        <p:spPr>
          <a:xfrm>
            <a:off x="562583" y="2154463"/>
            <a:ext cx="3744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They relay information to the neurons</a:t>
            </a:r>
            <a:endParaRPr b="0" i="0" sz="1400" u="none" cap="none" strike="noStrike">
              <a:solidFill>
                <a:srgbClr val="000000"/>
              </a:solidFill>
              <a:latin typeface="Arial"/>
              <a:ea typeface="Arial"/>
              <a:cs typeface="Arial"/>
              <a:sym typeface="Arial"/>
            </a:endParaRPr>
          </a:p>
        </p:txBody>
      </p:sp>
      <p:sp>
        <p:nvSpPr>
          <p:cNvPr id="361" name="Google Shape;361;g1f019bc57d1_0_100"/>
          <p:cNvSpPr/>
          <p:nvPr/>
        </p:nvSpPr>
        <p:spPr>
          <a:xfrm>
            <a:off x="570689" y="2807624"/>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neurons (may) get activated and produces a response</a:t>
            </a:r>
            <a:endParaRPr b="0" i="0" sz="1800" u="none" cap="none" strike="noStrike">
              <a:solidFill>
                <a:schemeClr val="lt1"/>
              </a:solidFill>
              <a:latin typeface="Calibri"/>
              <a:ea typeface="Calibri"/>
              <a:cs typeface="Calibri"/>
              <a:sym typeface="Calibri"/>
            </a:endParaRPr>
          </a:p>
        </p:txBody>
      </p:sp>
      <p:pic>
        <p:nvPicPr>
          <p:cNvPr id="362" name="Google Shape;362;g1f019bc57d1_0_100"/>
          <p:cNvPicPr preferRelativeResize="0"/>
          <p:nvPr/>
        </p:nvPicPr>
        <p:blipFill rotWithShape="1">
          <a:blip r:embed="rId3">
            <a:alphaModFix/>
          </a:blip>
          <a:srcRect b="0" l="0" r="0" t="0"/>
          <a:stretch/>
        </p:blipFill>
        <p:spPr>
          <a:xfrm>
            <a:off x="6825761" y="1041373"/>
            <a:ext cx="1897727" cy="41117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f019bc57d1_0_109"/>
          <p:cNvSpPr txBox="1"/>
          <p:nvPr>
            <p:ph type="title"/>
          </p:nvPr>
        </p:nvSpPr>
        <p:spPr>
          <a:xfrm>
            <a:off x="909536" y="2857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Cartoonish illustration - neuron works </a:t>
            </a:r>
            <a:endParaRPr/>
          </a:p>
        </p:txBody>
      </p:sp>
      <p:sp>
        <p:nvSpPr>
          <p:cNvPr id="368" name="Google Shape;368;g1f019bc57d1_0_109"/>
          <p:cNvSpPr/>
          <p:nvPr/>
        </p:nvSpPr>
        <p:spPr>
          <a:xfrm>
            <a:off x="457200" y="1147675"/>
            <a:ext cx="4419600" cy="584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Of course, in reality, it is not just a single neuron which does all this</a:t>
            </a:r>
            <a:endParaRPr b="0" i="0" sz="1400" u="none" cap="none" strike="noStrike">
              <a:solidFill>
                <a:srgbClr val="000000"/>
              </a:solidFill>
              <a:latin typeface="Arial"/>
              <a:ea typeface="Arial"/>
              <a:cs typeface="Arial"/>
              <a:sym typeface="Arial"/>
            </a:endParaRPr>
          </a:p>
        </p:txBody>
      </p:sp>
      <p:sp>
        <p:nvSpPr>
          <p:cNvPr id="369" name="Google Shape;369;g1f019bc57d1_0_109"/>
          <p:cNvSpPr/>
          <p:nvPr/>
        </p:nvSpPr>
        <p:spPr>
          <a:xfrm>
            <a:off x="457200" y="1958754"/>
            <a:ext cx="4572000" cy="584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There is a massively parallel interconnected network of neurons</a:t>
            </a:r>
            <a:endParaRPr b="0" i="0" sz="1400" u="none" cap="none" strike="noStrike">
              <a:solidFill>
                <a:srgbClr val="000000"/>
              </a:solidFill>
              <a:latin typeface="Arial"/>
              <a:ea typeface="Arial"/>
              <a:cs typeface="Arial"/>
              <a:sym typeface="Arial"/>
            </a:endParaRPr>
          </a:p>
        </p:txBody>
      </p:sp>
      <p:sp>
        <p:nvSpPr>
          <p:cNvPr id="370" name="Google Shape;370;g1f019bc57d1_0_109"/>
          <p:cNvSpPr/>
          <p:nvPr/>
        </p:nvSpPr>
        <p:spPr>
          <a:xfrm>
            <a:off x="462064" y="2769833"/>
            <a:ext cx="4572000" cy="584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 sense organs relay information to the lowest layer of neurons</a:t>
            </a:r>
            <a:endParaRPr b="0" i="0" sz="1400" u="none" cap="none" strike="noStrike">
              <a:solidFill>
                <a:srgbClr val="000000"/>
              </a:solidFill>
              <a:latin typeface="Arial"/>
              <a:ea typeface="Arial"/>
              <a:cs typeface="Arial"/>
              <a:sym typeface="Arial"/>
            </a:endParaRPr>
          </a:p>
        </p:txBody>
      </p:sp>
      <p:sp>
        <p:nvSpPr>
          <p:cNvPr id="371" name="Google Shape;371;g1f019bc57d1_0_109"/>
          <p:cNvSpPr/>
          <p:nvPr/>
        </p:nvSpPr>
        <p:spPr>
          <a:xfrm>
            <a:off x="457200" y="3416164"/>
            <a:ext cx="4572000" cy="83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Some of these neurons may fire (in red) in response to this information and in turn relay information to other neurons they are connected to</a:t>
            </a:r>
            <a:endParaRPr b="0" i="0" sz="1400" u="none" cap="none" strike="noStrike">
              <a:solidFill>
                <a:srgbClr val="000000"/>
              </a:solidFill>
              <a:latin typeface="Arial"/>
              <a:ea typeface="Arial"/>
              <a:cs typeface="Arial"/>
              <a:sym typeface="Arial"/>
            </a:endParaRPr>
          </a:p>
        </p:txBody>
      </p:sp>
      <p:sp>
        <p:nvSpPr>
          <p:cNvPr id="372" name="Google Shape;372;g1f019bc57d1_0_109"/>
          <p:cNvSpPr/>
          <p:nvPr/>
        </p:nvSpPr>
        <p:spPr>
          <a:xfrm>
            <a:off x="457200" y="4042578"/>
            <a:ext cx="45720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These neurons may also fire (again, in red) and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 process continues eventually resulting in a response (laughter in this case)</a:t>
            </a:r>
            <a:endParaRPr b="0" i="0" sz="1400" u="none" cap="none" strike="noStrike">
              <a:solidFill>
                <a:srgbClr val="000000"/>
              </a:solidFill>
              <a:latin typeface="Arial"/>
              <a:ea typeface="Arial"/>
              <a:cs typeface="Arial"/>
              <a:sym typeface="Arial"/>
            </a:endParaRPr>
          </a:p>
        </p:txBody>
      </p:sp>
      <p:pic>
        <p:nvPicPr>
          <p:cNvPr id="373" name="Google Shape;373;g1f019bc57d1_0_109"/>
          <p:cNvPicPr preferRelativeResize="0"/>
          <p:nvPr/>
        </p:nvPicPr>
        <p:blipFill rotWithShape="1">
          <a:blip r:embed="rId3">
            <a:alphaModFix/>
          </a:blip>
          <a:srcRect b="0" l="0" r="0" t="0"/>
          <a:stretch/>
        </p:blipFill>
        <p:spPr>
          <a:xfrm>
            <a:off x="5299953" y="1147675"/>
            <a:ext cx="2590800" cy="3655841"/>
          </a:xfrm>
          <a:prstGeom prst="rect">
            <a:avLst/>
          </a:prstGeom>
          <a:noFill/>
          <a:ln>
            <a:noFill/>
          </a:ln>
        </p:spPr>
      </p:pic>
      <p:sp>
        <p:nvSpPr>
          <p:cNvPr id="374" name="Google Shape;374;g1f019bc57d1_0_109"/>
          <p:cNvSpPr/>
          <p:nvPr/>
        </p:nvSpPr>
        <p:spPr>
          <a:xfrm>
            <a:off x="6835302" y="4688909"/>
            <a:ext cx="2286000" cy="4308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IN" sz="1100" u="none" cap="none" strike="noStrike">
                <a:solidFill>
                  <a:schemeClr val="lt1"/>
                </a:solidFill>
                <a:latin typeface="Calibri"/>
                <a:ea typeface="Calibri"/>
                <a:cs typeface="Calibri"/>
                <a:sym typeface="Calibri"/>
              </a:rPr>
              <a:t>An average human brain has around 10</a:t>
            </a:r>
            <a:r>
              <a:rPr b="0" baseline="30000" i="0" lang="en-IN" sz="1100" u="none" cap="none" strike="noStrike">
                <a:solidFill>
                  <a:schemeClr val="lt1"/>
                </a:solidFill>
                <a:latin typeface="Calibri"/>
                <a:ea typeface="Calibri"/>
                <a:cs typeface="Calibri"/>
                <a:sym typeface="Calibri"/>
              </a:rPr>
              <a:t>11</a:t>
            </a:r>
            <a:r>
              <a:rPr b="0" i="0" lang="en-IN" sz="1100" u="none" cap="none" strike="noStrike">
                <a:solidFill>
                  <a:schemeClr val="lt1"/>
                </a:solidFill>
                <a:latin typeface="Calibri"/>
                <a:ea typeface="Calibri"/>
                <a:cs typeface="Calibri"/>
                <a:sym typeface="Calibri"/>
              </a:rPr>
              <a:t> (100 billion) neurons!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f019bc57d1_0_120"/>
          <p:cNvSpPr txBox="1"/>
          <p:nvPr>
            <p:ph type="title"/>
          </p:nvPr>
        </p:nvSpPr>
        <p:spPr>
          <a:xfrm>
            <a:off x="609600" y="571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Cartoonish illustration - neuron works </a:t>
            </a:r>
            <a:endParaRPr/>
          </a:p>
        </p:txBody>
      </p:sp>
      <p:sp>
        <p:nvSpPr>
          <p:cNvPr id="380" name="Google Shape;380;g1f019bc57d1_0_120"/>
          <p:cNvSpPr/>
          <p:nvPr/>
        </p:nvSpPr>
        <p:spPr>
          <a:xfrm>
            <a:off x="762000" y="1276350"/>
            <a:ext cx="4648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This massively parallel network also ensures that there is division of work</a:t>
            </a:r>
            <a:endParaRPr b="0" i="0" sz="1400" u="none" cap="none" strike="noStrike">
              <a:solidFill>
                <a:srgbClr val="000000"/>
              </a:solidFill>
              <a:latin typeface="Arial"/>
              <a:ea typeface="Arial"/>
              <a:cs typeface="Arial"/>
              <a:sym typeface="Arial"/>
            </a:endParaRPr>
          </a:p>
        </p:txBody>
      </p:sp>
      <p:sp>
        <p:nvSpPr>
          <p:cNvPr id="381" name="Google Shape;381;g1f019bc57d1_0_120"/>
          <p:cNvSpPr/>
          <p:nvPr/>
        </p:nvSpPr>
        <p:spPr>
          <a:xfrm>
            <a:off x="800100" y="21145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Each neuron may perform a certain role or respond to a certain stimulus </a:t>
            </a:r>
            <a:endParaRPr b="0" i="0" sz="1400" u="none" cap="none" strike="noStrike">
              <a:solidFill>
                <a:srgbClr val="000000"/>
              </a:solidFill>
              <a:latin typeface="Arial"/>
              <a:ea typeface="Arial"/>
              <a:cs typeface="Arial"/>
              <a:sym typeface="Arial"/>
            </a:endParaRPr>
          </a:p>
        </p:txBody>
      </p:sp>
      <p:pic>
        <p:nvPicPr>
          <p:cNvPr id="382" name="Google Shape;382;g1f019bc57d1_0_120"/>
          <p:cNvPicPr preferRelativeResize="0"/>
          <p:nvPr/>
        </p:nvPicPr>
        <p:blipFill rotWithShape="1">
          <a:blip r:embed="rId3">
            <a:alphaModFix/>
          </a:blip>
          <a:srcRect b="0" l="0" r="0" t="0"/>
          <a:stretch/>
        </p:blipFill>
        <p:spPr>
          <a:xfrm>
            <a:off x="5444247" y="1244330"/>
            <a:ext cx="2590800" cy="3468624"/>
          </a:xfrm>
          <a:prstGeom prst="rect">
            <a:avLst/>
          </a:prstGeom>
          <a:noFill/>
          <a:ln>
            <a:noFill/>
          </a:ln>
        </p:spPr>
      </p:pic>
      <p:pic>
        <p:nvPicPr>
          <p:cNvPr id="383" name="Google Shape;383;g1f019bc57d1_0_120"/>
          <p:cNvPicPr preferRelativeResize="0"/>
          <p:nvPr/>
        </p:nvPicPr>
        <p:blipFill rotWithShape="1">
          <a:blip r:embed="rId4">
            <a:alphaModFix/>
          </a:blip>
          <a:srcRect b="0" l="0" r="0" t="0"/>
          <a:stretch/>
        </p:blipFill>
        <p:spPr>
          <a:xfrm>
            <a:off x="5438572" y="1237160"/>
            <a:ext cx="2602149" cy="3621994"/>
          </a:xfrm>
          <a:prstGeom prst="rect">
            <a:avLst/>
          </a:prstGeom>
          <a:noFill/>
          <a:ln>
            <a:noFill/>
          </a:ln>
        </p:spPr>
      </p:pic>
      <p:pic>
        <p:nvPicPr>
          <p:cNvPr id="384" name="Google Shape;384;g1f019bc57d1_0_120"/>
          <p:cNvPicPr preferRelativeResize="0"/>
          <p:nvPr/>
        </p:nvPicPr>
        <p:blipFill rotWithShape="1">
          <a:blip r:embed="rId5">
            <a:alphaModFix/>
          </a:blip>
          <a:srcRect b="0" l="0" r="0" t="0"/>
          <a:stretch/>
        </p:blipFill>
        <p:spPr>
          <a:xfrm>
            <a:off x="5292206" y="1223659"/>
            <a:ext cx="2937393" cy="3636774"/>
          </a:xfrm>
          <a:prstGeom prst="rect">
            <a:avLst/>
          </a:prstGeom>
          <a:noFill/>
          <a:ln>
            <a:noFill/>
          </a:ln>
        </p:spPr>
      </p:pic>
      <p:pic>
        <p:nvPicPr>
          <p:cNvPr id="385" name="Google Shape;385;g1f019bc57d1_0_120"/>
          <p:cNvPicPr preferRelativeResize="0"/>
          <p:nvPr/>
        </p:nvPicPr>
        <p:blipFill rotWithShape="1">
          <a:blip r:embed="rId6">
            <a:alphaModFix/>
          </a:blip>
          <a:srcRect b="0" l="0" r="0" t="0"/>
          <a:stretch/>
        </p:blipFill>
        <p:spPr>
          <a:xfrm>
            <a:off x="5266266" y="1177139"/>
            <a:ext cx="3064856" cy="37298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f019bc57d1_0_130"/>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Simple illustration - processing visual information</a:t>
            </a:r>
            <a:endParaRPr/>
          </a:p>
        </p:txBody>
      </p:sp>
      <p:sp>
        <p:nvSpPr>
          <p:cNvPr id="391" name="Google Shape;391;g1f019bc57d1_0_130"/>
          <p:cNvSpPr/>
          <p:nvPr/>
        </p:nvSpPr>
        <p:spPr>
          <a:xfrm>
            <a:off x="381000" y="11239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neurons in the brain are arranged in a hierarchy</a:t>
            </a:r>
            <a:endParaRPr b="0" i="0" sz="1400" u="none" cap="none" strike="noStrike">
              <a:solidFill>
                <a:srgbClr val="000000"/>
              </a:solidFill>
              <a:latin typeface="Arial"/>
              <a:ea typeface="Arial"/>
              <a:cs typeface="Arial"/>
              <a:sym typeface="Arial"/>
            </a:endParaRPr>
          </a:p>
        </p:txBody>
      </p:sp>
      <p:pic>
        <p:nvPicPr>
          <p:cNvPr id="392" name="Google Shape;392;g1f019bc57d1_0_130"/>
          <p:cNvPicPr preferRelativeResize="0"/>
          <p:nvPr/>
        </p:nvPicPr>
        <p:blipFill rotWithShape="1">
          <a:blip r:embed="rId3">
            <a:alphaModFix/>
          </a:blip>
          <a:srcRect b="0" l="0" r="0" t="0"/>
          <a:stretch/>
        </p:blipFill>
        <p:spPr>
          <a:xfrm>
            <a:off x="457200" y="1769065"/>
            <a:ext cx="4286651" cy="2783885"/>
          </a:xfrm>
          <a:prstGeom prst="rect">
            <a:avLst/>
          </a:prstGeom>
          <a:noFill/>
          <a:ln>
            <a:noFill/>
          </a:ln>
        </p:spPr>
      </p:pic>
      <p:sp>
        <p:nvSpPr>
          <p:cNvPr id="393" name="Google Shape;393;g1f019bc57d1_0_130"/>
          <p:cNvSpPr/>
          <p:nvPr/>
        </p:nvSpPr>
        <p:spPr>
          <a:xfrm>
            <a:off x="5486400" y="971550"/>
            <a:ext cx="33690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Calibri"/>
                <a:ea typeface="Calibri"/>
                <a:cs typeface="Calibri"/>
                <a:sym typeface="Calibri"/>
              </a:rPr>
              <a:t>observe that the layers V</a:t>
            </a:r>
            <a:r>
              <a:rPr b="0" baseline="-25000" i="0" lang="en-IN" sz="1200" u="none" cap="none" strike="noStrike">
                <a:solidFill>
                  <a:schemeClr val="lt1"/>
                </a:solidFill>
                <a:latin typeface="Calibri"/>
                <a:ea typeface="Calibri"/>
                <a:cs typeface="Calibri"/>
                <a:sym typeface="Calibri"/>
              </a:rPr>
              <a:t>1</a:t>
            </a:r>
            <a:r>
              <a:rPr b="0" i="0" lang="en-IN" sz="1200" u="none" cap="none" strike="noStrike">
                <a:solidFill>
                  <a:schemeClr val="lt1"/>
                </a:solidFill>
                <a:latin typeface="Calibri"/>
                <a:ea typeface="Calibri"/>
                <a:cs typeface="Calibri"/>
                <a:sym typeface="Calibri"/>
              </a:rPr>
              <a:t>, V</a:t>
            </a:r>
            <a:r>
              <a:rPr b="0" baseline="-25000" i="0" lang="en-IN" sz="1200" u="none" cap="none" strike="noStrike">
                <a:solidFill>
                  <a:schemeClr val="lt1"/>
                </a:solidFill>
                <a:latin typeface="Calibri"/>
                <a:ea typeface="Calibri"/>
                <a:cs typeface="Calibri"/>
                <a:sym typeface="Calibri"/>
              </a:rPr>
              <a:t>2</a:t>
            </a:r>
            <a:r>
              <a:rPr b="0" i="0" lang="en-IN" sz="1200" u="none" cap="none" strike="noStrike">
                <a:solidFill>
                  <a:schemeClr val="lt1"/>
                </a:solidFill>
                <a:latin typeface="Calibri"/>
                <a:ea typeface="Calibri"/>
                <a:cs typeface="Calibri"/>
                <a:sym typeface="Calibri"/>
              </a:rPr>
              <a:t> to AIT form a hierarchy (from identifying simple visual forms to high level objects)</a:t>
            </a:r>
            <a:endParaRPr b="0" i="0" sz="1400" u="none" cap="none" strike="noStrike">
              <a:solidFill>
                <a:srgbClr val="000000"/>
              </a:solidFill>
              <a:latin typeface="Arial"/>
              <a:ea typeface="Arial"/>
              <a:cs typeface="Arial"/>
              <a:sym typeface="Arial"/>
            </a:endParaRPr>
          </a:p>
        </p:txBody>
      </p:sp>
      <p:pic>
        <p:nvPicPr>
          <p:cNvPr id="394" name="Google Shape;394;g1f019bc57d1_0_130"/>
          <p:cNvPicPr preferRelativeResize="0"/>
          <p:nvPr/>
        </p:nvPicPr>
        <p:blipFill rotWithShape="1">
          <a:blip r:embed="rId4">
            <a:alphaModFix/>
          </a:blip>
          <a:srcRect b="0" l="0" r="0" t="0"/>
          <a:stretch/>
        </p:blipFill>
        <p:spPr>
          <a:xfrm>
            <a:off x="5581280" y="1733550"/>
            <a:ext cx="3271838" cy="936483"/>
          </a:xfrm>
          <a:prstGeom prst="rect">
            <a:avLst/>
          </a:prstGeom>
          <a:noFill/>
          <a:ln>
            <a:noFill/>
          </a:ln>
        </p:spPr>
      </p:pic>
      <p:pic>
        <p:nvPicPr>
          <p:cNvPr id="395" name="Google Shape;395;g1f019bc57d1_0_130"/>
          <p:cNvPicPr preferRelativeResize="0"/>
          <p:nvPr/>
        </p:nvPicPr>
        <p:blipFill rotWithShape="1">
          <a:blip r:embed="rId5">
            <a:alphaModFix/>
          </a:blip>
          <a:srcRect b="0" l="0" r="0" t="0"/>
          <a:stretch/>
        </p:blipFill>
        <p:spPr>
          <a:xfrm>
            <a:off x="5581281" y="2876551"/>
            <a:ext cx="3271838" cy="996560"/>
          </a:xfrm>
          <a:prstGeom prst="rect">
            <a:avLst/>
          </a:prstGeom>
          <a:noFill/>
          <a:ln>
            <a:noFill/>
          </a:ln>
        </p:spPr>
      </p:pic>
      <p:pic>
        <p:nvPicPr>
          <p:cNvPr id="396" name="Google Shape;396;g1f019bc57d1_0_130"/>
          <p:cNvPicPr preferRelativeResize="0"/>
          <p:nvPr/>
        </p:nvPicPr>
        <p:blipFill rotWithShape="1">
          <a:blip r:embed="rId6">
            <a:alphaModFix/>
          </a:blip>
          <a:srcRect b="0" l="0" r="0" t="0"/>
          <a:stretch/>
        </p:blipFill>
        <p:spPr>
          <a:xfrm>
            <a:off x="5610463" y="4072973"/>
            <a:ext cx="3266114" cy="9599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f019bc57d1_0_140"/>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McCulloch Pitts Neuron</a:t>
            </a:r>
            <a:endParaRPr/>
          </a:p>
        </p:txBody>
      </p:sp>
      <p:sp>
        <p:nvSpPr>
          <p:cNvPr id="402" name="Google Shape;402;g1f019bc57d1_0_140"/>
          <p:cNvSpPr/>
          <p:nvPr/>
        </p:nvSpPr>
        <p:spPr>
          <a:xfrm>
            <a:off x="457200" y="998923"/>
            <a:ext cx="76962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Arial"/>
                <a:ea typeface="Arial"/>
                <a:cs typeface="Arial"/>
                <a:sym typeface="Arial"/>
              </a:rPr>
              <a:t>The first computational model of a neuron was proposed by Warren MuCulloch (neuroscientist) and Walter Pitts (logician) in 1943</a:t>
            </a:r>
            <a:endParaRPr b="0" i="0" sz="1800" u="none" cap="none" strike="noStrike">
              <a:solidFill>
                <a:srgbClr val="FF0000"/>
              </a:solidFill>
              <a:latin typeface="Calibri"/>
              <a:ea typeface="Calibri"/>
              <a:cs typeface="Calibri"/>
              <a:sym typeface="Calibri"/>
            </a:endParaRPr>
          </a:p>
        </p:txBody>
      </p:sp>
      <p:pic>
        <p:nvPicPr>
          <p:cNvPr descr="https://miro.medium.com/max/461/1*fDHlg9iNo0LLK4czQqqO9A.png" id="403" name="Google Shape;403;g1f019bc57d1_0_140"/>
          <p:cNvPicPr preferRelativeResize="0"/>
          <p:nvPr/>
        </p:nvPicPr>
        <p:blipFill rotWithShape="1">
          <a:blip r:embed="rId3">
            <a:alphaModFix/>
          </a:blip>
          <a:srcRect b="0" l="0" r="0" t="0"/>
          <a:stretch/>
        </p:blipFill>
        <p:spPr>
          <a:xfrm>
            <a:off x="586740" y="1830206"/>
            <a:ext cx="3514725" cy="2733676"/>
          </a:xfrm>
          <a:prstGeom prst="rect">
            <a:avLst/>
          </a:prstGeom>
          <a:noFill/>
          <a:ln>
            <a:noFill/>
          </a:ln>
        </p:spPr>
      </p:pic>
      <p:sp>
        <p:nvSpPr>
          <p:cNvPr id="404" name="Google Shape;404;g1f019bc57d1_0_140"/>
          <p:cNvSpPr/>
          <p:nvPr/>
        </p:nvSpPr>
        <p:spPr>
          <a:xfrm>
            <a:off x="4460132" y="1873522"/>
            <a:ext cx="3693300" cy="2308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It may be divided into 2 parts. </a:t>
            </a:r>
            <a:endParaRPr b="0" i="0" sz="1800" u="none" cap="none" strike="noStrike">
              <a:solidFill>
                <a:srgbClr val="E649C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649C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The first part, g takes an input (ahem dendrite ahem), performs an aggregation </a:t>
            </a:r>
            <a:endParaRPr b="0" i="0" sz="1800" u="none" cap="none" strike="noStrike">
              <a:solidFill>
                <a:srgbClr val="E649C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649C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Based on the aggregated value the second part, f makes a decision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f019bc57d1_0_147"/>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McCulloch Pitts Neuron</a:t>
            </a:r>
            <a:endParaRPr/>
          </a:p>
        </p:txBody>
      </p:sp>
      <p:pic>
        <p:nvPicPr>
          <p:cNvPr descr="https://miro.medium.com/max/461/1*fDHlg9iNo0LLK4czQqqO9A.png" id="410" name="Google Shape;410;g1f019bc57d1_0_147"/>
          <p:cNvPicPr preferRelativeResize="0"/>
          <p:nvPr/>
        </p:nvPicPr>
        <p:blipFill rotWithShape="1">
          <a:blip r:embed="rId3">
            <a:alphaModFix/>
          </a:blip>
          <a:srcRect b="0" l="0" r="0" t="0"/>
          <a:stretch/>
        </p:blipFill>
        <p:spPr>
          <a:xfrm>
            <a:off x="76200" y="1657350"/>
            <a:ext cx="2621941" cy="2039288"/>
          </a:xfrm>
          <a:prstGeom prst="rect">
            <a:avLst/>
          </a:prstGeom>
          <a:noFill/>
          <a:ln>
            <a:noFill/>
          </a:ln>
        </p:spPr>
      </p:pic>
      <p:sp>
        <p:nvSpPr>
          <p:cNvPr id="411" name="Google Shape;411;g1f019bc57d1_0_147"/>
          <p:cNvSpPr/>
          <p:nvPr/>
        </p:nvSpPr>
        <p:spPr>
          <a:xfrm>
            <a:off x="2941320" y="1219200"/>
            <a:ext cx="4031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The inputs can be excitatory or inhibitory</a:t>
            </a:r>
            <a:endParaRPr b="0" i="0" sz="1400" u="none" cap="none" strike="noStrike">
              <a:solidFill>
                <a:srgbClr val="000000"/>
              </a:solidFill>
              <a:latin typeface="Arial"/>
              <a:ea typeface="Arial"/>
              <a:cs typeface="Arial"/>
              <a:sym typeface="Arial"/>
            </a:endParaRPr>
          </a:p>
        </p:txBody>
      </p:sp>
      <p:sp>
        <p:nvSpPr>
          <p:cNvPr id="412" name="Google Shape;412;g1f019bc57d1_0_147"/>
          <p:cNvSpPr/>
          <p:nvPr/>
        </p:nvSpPr>
        <p:spPr>
          <a:xfrm>
            <a:off x="3048000" y="1770709"/>
            <a:ext cx="4236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y = 0 if any x</a:t>
            </a:r>
            <a:r>
              <a:rPr b="0" baseline="-25000" i="0" lang="en-IN" sz="1800" u="none" cap="none" strike="noStrike">
                <a:solidFill>
                  <a:schemeClr val="lt1"/>
                </a:solidFill>
                <a:latin typeface="Calibri"/>
                <a:ea typeface="Calibri"/>
                <a:cs typeface="Calibri"/>
                <a:sym typeface="Calibri"/>
              </a:rPr>
              <a:t>i</a:t>
            </a:r>
            <a:r>
              <a:rPr b="0" i="0" lang="en-IN" sz="1800" u="none" cap="none" strike="noStrike">
                <a:solidFill>
                  <a:schemeClr val="lt1"/>
                </a:solidFill>
                <a:latin typeface="Calibri"/>
                <a:ea typeface="Calibri"/>
                <a:cs typeface="Calibri"/>
                <a:sym typeface="Calibri"/>
              </a:rPr>
              <a:t> is inhibitory , else (excitatory) </a:t>
            </a:r>
            <a:endParaRPr b="0" i="0" sz="1800" u="none" cap="none" strike="noStrike">
              <a:solidFill>
                <a:schemeClr val="lt1"/>
              </a:solidFill>
              <a:latin typeface="Calibri"/>
              <a:ea typeface="Calibri"/>
              <a:cs typeface="Calibri"/>
              <a:sym typeface="Calibri"/>
            </a:endParaRPr>
          </a:p>
        </p:txBody>
      </p:sp>
      <p:pic>
        <p:nvPicPr>
          <p:cNvPr id="413" name="Google Shape;413;g1f019bc57d1_0_147"/>
          <p:cNvPicPr preferRelativeResize="0"/>
          <p:nvPr/>
        </p:nvPicPr>
        <p:blipFill rotWithShape="1">
          <a:blip r:embed="rId4">
            <a:alphaModFix/>
          </a:blip>
          <a:srcRect b="0" l="0" r="0" t="0"/>
          <a:stretch/>
        </p:blipFill>
        <p:spPr>
          <a:xfrm>
            <a:off x="2895600" y="2264321"/>
            <a:ext cx="3224213" cy="1040307"/>
          </a:xfrm>
          <a:prstGeom prst="rect">
            <a:avLst/>
          </a:prstGeom>
          <a:noFill/>
          <a:ln>
            <a:noFill/>
          </a:ln>
        </p:spPr>
      </p:pic>
      <p:pic>
        <p:nvPicPr>
          <p:cNvPr id="414" name="Google Shape;414;g1f019bc57d1_0_147"/>
          <p:cNvPicPr preferRelativeResize="0"/>
          <p:nvPr/>
        </p:nvPicPr>
        <p:blipFill rotWithShape="1">
          <a:blip r:embed="rId5">
            <a:alphaModFix/>
          </a:blip>
          <a:srcRect b="0" l="0" r="0" t="0"/>
          <a:stretch/>
        </p:blipFill>
        <p:spPr>
          <a:xfrm>
            <a:off x="2895599" y="2264321"/>
            <a:ext cx="3224213" cy="1269105"/>
          </a:xfrm>
          <a:prstGeom prst="rect">
            <a:avLst/>
          </a:prstGeom>
          <a:noFill/>
          <a:ln>
            <a:noFill/>
          </a:ln>
        </p:spPr>
      </p:pic>
      <p:pic>
        <p:nvPicPr>
          <p:cNvPr id="415" name="Google Shape;415;g1f019bc57d1_0_147"/>
          <p:cNvPicPr preferRelativeResize="0"/>
          <p:nvPr/>
        </p:nvPicPr>
        <p:blipFill rotWithShape="1">
          <a:blip r:embed="rId6">
            <a:alphaModFix/>
          </a:blip>
          <a:srcRect b="0" l="0" r="0" t="0"/>
          <a:stretch/>
        </p:blipFill>
        <p:spPr>
          <a:xfrm>
            <a:off x="2819400" y="2131997"/>
            <a:ext cx="4400550" cy="1905000"/>
          </a:xfrm>
          <a:prstGeom prst="rect">
            <a:avLst/>
          </a:prstGeom>
          <a:noFill/>
          <a:ln>
            <a:noFill/>
          </a:ln>
        </p:spPr>
      </p:pic>
      <p:sp>
        <p:nvSpPr>
          <p:cNvPr id="416" name="Google Shape;416;g1f019bc57d1_0_147"/>
          <p:cNvSpPr/>
          <p:nvPr/>
        </p:nvSpPr>
        <p:spPr>
          <a:xfrm>
            <a:off x="2876054" y="4276324"/>
            <a:ext cx="3749100" cy="369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θ is called the thresholding parameter</a:t>
            </a:r>
            <a:endParaRPr b="0" i="0" sz="1400" u="none" cap="none" strike="noStrike">
              <a:solidFill>
                <a:srgbClr val="000000"/>
              </a:solidFill>
              <a:latin typeface="Arial"/>
              <a:ea typeface="Arial"/>
              <a:cs typeface="Arial"/>
              <a:sym typeface="Arial"/>
            </a:endParaRPr>
          </a:p>
        </p:txBody>
      </p:sp>
      <p:sp>
        <p:nvSpPr>
          <p:cNvPr id="417" name="Google Shape;417;g1f019bc57d1_0_147"/>
          <p:cNvSpPr/>
          <p:nvPr/>
        </p:nvSpPr>
        <p:spPr>
          <a:xfrm>
            <a:off x="5965843" y="4700317"/>
            <a:ext cx="3162900" cy="3693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This is called Thresholding Logic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f019bc57d1_0_159"/>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pic>
        <p:nvPicPr>
          <p:cNvPr id="423" name="Google Shape;423;g1f019bc57d1_0_159"/>
          <p:cNvPicPr preferRelativeResize="0"/>
          <p:nvPr/>
        </p:nvPicPr>
        <p:blipFill rotWithShape="1">
          <a:blip r:embed="rId3">
            <a:alphaModFix/>
          </a:blip>
          <a:srcRect b="0" l="0" r="0" t="0"/>
          <a:stretch/>
        </p:blipFill>
        <p:spPr>
          <a:xfrm>
            <a:off x="686327" y="1581150"/>
            <a:ext cx="3743325" cy="2390775"/>
          </a:xfrm>
          <a:prstGeom prst="rect">
            <a:avLst/>
          </a:prstGeom>
          <a:noFill/>
          <a:ln>
            <a:noFill/>
          </a:ln>
        </p:spPr>
      </p:pic>
      <p:sp>
        <p:nvSpPr>
          <p:cNvPr id="424" name="Google Shape;424;g1f019bc57d1_0_159"/>
          <p:cNvSpPr/>
          <p:nvPr/>
        </p:nvSpPr>
        <p:spPr>
          <a:xfrm>
            <a:off x="4648200" y="1657350"/>
            <a:ext cx="3921900" cy="1754400"/>
          </a:xfrm>
          <a:prstGeom prst="rect">
            <a:avLst/>
          </a:prstGeom>
          <a:solidFill>
            <a:srgbClr val="FCDE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This representation just denotes that, for the boolean inputs x_1, x_2 and x_3 if the g(x) </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i.e., sum ≥ theta, the neuron will fire otherwise, it won’t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f019bc57d1_0_165"/>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pic>
        <p:nvPicPr>
          <p:cNvPr id="430" name="Google Shape;430;g1f019bc57d1_0_165"/>
          <p:cNvPicPr preferRelativeResize="0"/>
          <p:nvPr/>
        </p:nvPicPr>
        <p:blipFill rotWithShape="1">
          <a:blip r:embed="rId3">
            <a:alphaModFix/>
          </a:blip>
          <a:srcRect b="10792" l="0" r="13004" t="0"/>
          <a:stretch/>
        </p:blipFill>
        <p:spPr>
          <a:xfrm>
            <a:off x="609600" y="1733550"/>
            <a:ext cx="3352801" cy="2143027"/>
          </a:xfrm>
          <a:prstGeom prst="rect">
            <a:avLst/>
          </a:prstGeom>
          <a:noFill/>
          <a:ln>
            <a:noFill/>
          </a:ln>
        </p:spPr>
      </p:pic>
      <p:pic>
        <p:nvPicPr>
          <p:cNvPr descr="https://miro.medium.com/max/456/1*x8Hodz9QdjTitmL8vqbJRQ.png" id="431" name="Google Shape;431;g1f019bc57d1_0_165"/>
          <p:cNvPicPr preferRelativeResize="0"/>
          <p:nvPr/>
        </p:nvPicPr>
        <p:blipFill rotWithShape="1">
          <a:blip r:embed="rId4">
            <a:alphaModFix/>
          </a:blip>
          <a:srcRect b="0" l="0" r="0" t="0"/>
          <a:stretch/>
        </p:blipFill>
        <p:spPr>
          <a:xfrm>
            <a:off x="609601" y="1657300"/>
            <a:ext cx="3361144" cy="2219277"/>
          </a:xfrm>
          <a:prstGeom prst="rect">
            <a:avLst/>
          </a:prstGeom>
          <a:noFill/>
          <a:ln>
            <a:noFill/>
          </a:ln>
        </p:spPr>
      </p:pic>
      <p:sp>
        <p:nvSpPr>
          <p:cNvPr id="432" name="Google Shape;432;g1f019bc57d1_0_165"/>
          <p:cNvSpPr/>
          <p:nvPr/>
        </p:nvSpPr>
        <p:spPr>
          <a:xfrm>
            <a:off x="4267200" y="18097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 _____________neuron would only fire when ALL the inputs are ON i.e., g(x) ≥ 3 here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f019bc57d1_0_172"/>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pic>
        <p:nvPicPr>
          <p:cNvPr descr="https://miro.medium.com/max/456/1*x8Hodz9QdjTitmL8vqbJRQ.png" id="438" name="Google Shape;438;g1f019bc57d1_0_172"/>
          <p:cNvPicPr preferRelativeResize="0"/>
          <p:nvPr/>
        </p:nvPicPr>
        <p:blipFill rotWithShape="1">
          <a:blip r:embed="rId3">
            <a:alphaModFix/>
          </a:blip>
          <a:srcRect b="0" l="0" r="0" t="0"/>
          <a:stretch/>
        </p:blipFill>
        <p:spPr>
          <a:xfrm>
            <a:off x="762000" y="1809750"/>
            <a:ext cx="3361144" cy="2219277"/>
          </a:xfrm>
          <a:prstGeom prst="rect">
            <a:avLst/>
          </a:prstGeom>
          <a:noFill/>
          <a:ln>
            <a:noFill/>
          </a:ln>
        </p:spPr>
      </p:pic>
      <p:sp>
        <p:nvSpPr>
          <p:cNvPr id="439" name="Google Shape;439;g1f019bc57d1_0_172"/>
          <p:cNvSpPr/>
          <p:nvPr/>
        </p:nvSpPr>
        <p:spPr>
          <a:xfrm>
            <a:off x="4267200" y="18097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 </a:t>
            </a:r>
            <a:r>
              <a:rPr b="0" i="0" lang="en-IN" sz="1800" u="none" cap="none" strike="noStrike">
                <a:solidFill>
                  <a:srgbClr val="FF0000"/>
                </a:solidFill>
                <a:latin typeface="Calibri"/>
                <a:ea typeface="Calibri"/>
                <a:cs typeface="Calibri"/>
                <a:sym typeface="Calibri"/>
              </a:rPr>
              <a:t>AND function </a:t>
            </a:r>
            <a:r>
              <a:rPr b="0" i="0" lang="en-IN" sz="1800" u="none" cap="none" strike="noStrike">
                <a:solidFill>
                  <a:schemeClr val="lt1"/>
                </a:solidFill>
                <a:latin typeface="Calibri"/>
                <a:ea typeface="Calibri"/>
                <a:cs typeface="Calibri"/>
                <a:sym typeface="Calibri"/>
              </a:rPr>
              <a:t>neuron would only fire when ALL the inputs are ON i.e., g(x) ≥ 3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f019bc57d1_0_178"/>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sp>
        <p:nvSpPr>
          <p:cNvPr id="445" name="Google Shape;445;g1f019bc57d1_0_178"/>
          <p:cNvSpPr/>
          <p:nvPr/>
        </p:nvSpPr>
        <p:spPr>
          <a:xfrm>
            <a:off x="4267200" y="18097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 ___________neuron would fire if ANY of the inputs is ON i.e., </a:t>
            </a:r>
            <a:r>
              <a:rPr b="1" i="1" lang="en-IN" sz="1800" u="none" cap="none" strike="noStrike">
                <a:solidFill>
                  <a:schemeClr val="lt1"/>
                </a:solidFill>
                <a:latin typeface="Calibri"/>
                <a:ea typeface="Calibri"/>
                <a:cs typeface="Calibri"/>
                <a:sym typeface="Calibri"/>
              </a:rPr>
              <a:t>g</a:t>
            </a:r>
            <a:r>
              <a:rPr b="1" i="0" lang="en-IN" sz="1800" u="none" cap="none" strike="noStrike">
                <a:solidFill>
                  <a:schemeClr val="lt1"/>
                </a:solidFill>
                <a:latin typeface="Calibri"/>
                <a:ea typeface="Calibri"/>
                <a:cs typeface="Calibri"/>
                <a:sym typeface="Calibri"/>
              </a:rPr>
              <a:t>(x)</a:t>
            </a:r>
            <a:r>
              <a:rPr b="0" i="0" lang="en-IN" sz="1800" u="none" cap="none" strike="noStrike">
                <a:solidFill>
                  <a:schemeClr val="lt1"/>
                </a:solidFill>
                <a:latin typeface="Calibri"/>
                <a:ea typeface="Calibri"/>
                <a:cs typeface="Calibri"/>
                <a:sym typeface="Calibri"/>
              </a:rPr>
              <a:t> ≥ 1 here</a:t>
            </a:r>
            <a:endParaRPr b="0" i="0" sz="1400" u="none" cap="none" strike="noStrike">
              <a:solidFill>
                <a:srgbClr val="000000"/>
              </a:solidFill>
              <a:latin typeface="Arial"/>
              <a:ea typeface="Arial"/>
              <a:cs typeface="Arial"/>
              <a:sym typeface="Arial"/>
            </a:endParaRPr>
          </a:p>
        </p:txBody>
      </p:sp>
      <p:pic>
        <p:nvPicPr>
          <p:cNvPr id="446" name="Google Shape;446;g1f019bc57d1_0_178"/>
          <p:cNvPicPr preferRelativeResize="0"/>
          <p:nvPr/>
        </p:nvPicPr>
        <p:blipFill rotWithShape="1">
          <a:blip r:embed="rId3">
            <a:alphaModFix/>
          </a:blip>
          <a:srcRect b="0" l="0" r="0" t="0"/>
          <a:stretch/>
        </p:blipFill>
        <p:spPr>
          <a:xfrm>
            <a:off x="457200" y="1657350"/>
            <a:ext cx="3686175" cy="23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893135" y="4381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Deep Learning Vs ML Vs AI Vs Data Science  </a:t>
            </a:r>
            <a:endParaRPr/>
          </a:p>
        </p:txBody>
      </p:sp>
      <p:pic>
        <p:nvPicPr>
          <p:cNvPr id="125" name="Google Shape;125;p5"/>
          <p:cNvPicPr preferRelativeResize="0"/>
          <p:nvPr/>
        </p:nvPicPr>
        <p:blipFill rotWithShape="1">
          <a:blip r:embed="rId3">
            <a:alphaModFix/>
          </a:blip>
          <a:srcRect b="3375" l="11999" r="10553" t="19287"/>
          <a:stretch/>
        </p:blipFill>
        <p:spPr>
          <a:xfrm>
            <a:off x="152400" y="1419627"/>
            <a:ext cx="5410200" cy="3055479"/>
          </a:xfrm>
          <a:prstGeom prst="rect">
            <a:avLst/>
          </a:prstGeom>
          <a:noFill/>
          <a:ln>
            <a:noFill/>
          </a:ln>
        </p:spPr>
      </p:pic>
      <p:sp>
        <p:nvSpPr>
          <p:cNvPr id="126" name="Google Shape;126;p5"/>
          <p:cNvSpPr/>
          <p:nvPr/>
        </p:nvSpPr>
        <p:spPr>
          <a:xfrm>
            <a:off x="5638800" y="1419627"/>
            <a:ext cx="3429000" cy="17543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E649C9"/>
              </a:buClr>
              <a:buSzPts val="1800"/>
              <a:buFont typeface="Noto Sans Symbols"/>
              <a:buChar char="⮚"/>
            </a:pPr>
            <a:r>
              <a:rPr b="0" i="0" lang="en-IN" sz="1800" u="none" cap="none" strike="noStrike">
                <a:solidFill>
                  <a:srgbClr val="E649C9"/>
                </a:solidFill>
                <a:latin typeface="Calibri"/>
                <a:ea typeface="Calibri"/>
                <a:cs typeface="Calibri"/>
                <a:sym typeface="Calibri"/>
              </a:rPr>
              <a:t>Data Science is all about data. </a:t>
            </a:r>
            <a:endParaRPr b="0" i="0" sz="1800" u="none" cap="none" strike="noStrike">
              <a:solidFill>
                <a:srgbClr val="E649C9"/>
              </a:solidFill>
              <a:latin typeface="Calibri"/>
              <a:ea typeface="Calibri"/>
              <a:cs typeface="Calibri"/>
              <a:sym typeface="Calibri"/>
            </a:endParaRPr>
          </a:p>
          <a:p>
            <a:pPr indent="-171450" lvl="0" marL="285750" marR="0" rtl="0" algn="just">
              <a:lnSpc>
                <a:spcPct val="100000"/>
              </a:lnSpc>
              <a:spcBef>
                <a:spcPts val="0"/>
              </a:spcBef>
              <a:spcAft>
                <a:spcPts val="0"/>
              </a:spcAft>
              <a:buClr>
                <a:schemeClr val="lt1"/>
              </a:buClr>
              <a:buSzPts val="1800"/>
              <a:buFont typeface="Noto Sans Symbols"/>
              <a:buNone/>
            </a:pPr>
            <a:r>
              <a:t/>
            </a:r>
            <a:endParaRPr b="0" i="0" sz="1800" u="none" cap="none" strike="noStrike">
              <a:solidFill>
                <a:srgbClr val="E649C9"/>
              </a:solidFill>
              <a:latin typeface="Calibri"/>
              <a:ea typeface="Calibri"/>
              <a:cs typeface="Calibri"/>
              <a:sym typeface="Calibri"/>
            </a:endParaRPr>
          </a:p>
          <a:p>
            <a:pPr indent="-285750" lvl="0" marL="285750" marR="0" rtl="0" algn="just">
              <a:lnSpc>
                <a:spcPct val="100000"/>
              </a:lnSpc>
              <a:spcBef>
                <a:spcPts val="0"/>
              </a:spcBef>
              <a:spcAft>
                <a:spcPts val="0"/>
              </a:spcAft>
              <a:buClr>
                <a:srgbClr val="E649C9"/>
              </a:buClr>
              <a:buSzPts val="1800"/>
              <a:buFont typeface="Noto Sans Symbols"/>
              <a:buChar char="⮚"/>
            </a:pPr>
            <a:r>
              <a:rPr b="0" i="0" lang="en-IN" sz="1800" u="none" cap="none" strike="noStrike">
                <a:solidFill>
                  <a:srgbClr val="E649C9"/>
                </a:solidFill>
                <a:latin typeface="Calibri"/>
                <a:ea typeface="Calibri"/>
                <a:cs typeface="Calibri"/>
                <a:sym typeface="Calibri"/>
              </a:rPr>
              <a:t>It’s a multidisciplinary field focused on drawing INSIGHTS that can help an organization make better decisions</a:t>
            </a:r>
            <a:endParaRPr b="0" i="0" sz="1400" u="none" cap="none" strike="noStrike">
              <a:solidFill>
                <a:srgbClr val="000000"/>
              </a:solidFill>
              <a:latin typeface="Arial"/>
              <a:ea typeface="Arial"/>
              <a:cs typeface="Arial"/>
              <a:sym typeface="Arial"/>
            </a:endParaRPr>
          </a:p>
        </p:txBody>
      </p:sp>
      <p:sp>
        <p:nvSpPr>
          <p:cNvPr id="127" name="Google Shape;127;p5"/>
          <p:cNvSpPr txBox="1"/>
          <p:nvPr>
            <p:ph idx="11" type="ftr"/>
          </p:nvPr>
        </p:nvSpPr>
        <p:spPr>
          <a:xfrm>
            <a:off x="6477000" y="4781550"/>
            <a:ext cx="2246400" cy="2259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f019bc57d1_0_184"/>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sp>
        <p:nvSpPr>
          <p:cNvPr id="452" name="Google Shape;452;g1f019bc57d1_0_184"/>
          <p:cNvSpPr/>
          <p:nvPr/>
        </p:nvSpPr>
        <p:spPr>
          <a:xfrm>
            <a:off x="4267200" y="18097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 </a:t>
            </a:r>
            <a:r>
              <a:rPr b="0" i="0" lang="en-IN" sz="1800" u="none" cap="none" strike="noStrike">
                <a:solidFill>
                  <a:srgbClr val="FF0000"/>
                </a:solidFill>
                <a:latin typeface="Calibri"/>
                <a:ea typeface="Calibri"/>
                <a:cs typeface="Calibri"/>
                <a:sym typeface="Calibri"/>
              </a:rPr>
              <a:t>OR function </a:t>
            </a:r>
            <a:r>
              <a:rPr b="0" i="0" lang="en-IN" sz="1800" u="none" cap="none" strike="noStrike">
                <a:solidFill>
                  <a:schemeClr val="lt1"/>
                </a:solidFill>
                <a:latin typeface="Calibri"/>
                <a:ea typeface="Calibri"/>
                <a:cs typeface="Calibri"/>
                <a:sym typeface="Calibri"/>
              </a:rPr>
              <a:t>neuron would fire if ANY of the inputs is ON i.e., </a:t>
            </a:r>
            <a:r>
              <a:rPr b="1" i="1" lang="en-IN" sz="1800" u="none" cap="none" strike="noStrike">
                <a:solidFill>
                  <a:schemeClr val="lt1"/>
                </a:solidFill>
                <a:latin typeface="Calibri"/>
                <a:ea typeface="Calibri"/>
                <a:cs typeface="Calibri"/>
                <a:sym typeface="Calibri"/>
              </a:rPr>
              <a:t>g</a:t>
            </a:r>
            <a:r>
              <a:rPr b="1" i="0" lang="en-IN" sz="1800" u="none" cap="none" strike="noStrike">
                <a:solidFill>
                  <a:schemeClr val="lt1"/>
                </a:solidFill>
                <a:latin typeface="Calibri"/>
                <a:ea typeface="Calibri"/>
                <a:cs typeface="Calibri"/>
                <a:sym typeface="Calibri"/>
              </a:rPr>
              <a:t>(x)</a:t>
            </a:r>
            <a:r>
              <a:rPr b="0" i="0" lang="en-IN" sz="1800" u="none" cap="none" strike="noStrike">
                <a:solidFill>
                  <a:schemeClr val="lt1"/>
                </a:solidFill>
                <a:latin typeface="Calibri"/>
                <a:ea typeface="Calibri"/>
                <a:cs typeface="Calibri"/>
                <a:sym typeface="Calibri"/>
              </a:rPr>
              <a:t> ≥ 1 here</a:t>
            </a:r>
            <a:endParaRPr b="0" i="0" sz="1400" u="none" cap="none" strike="noStrike">
              <a:solidFill>
                <a:srgbClr val="000000"/>
              </a:solidFill>
              <a:latin typeface="Arial"/>
              <a:ea typeface="Arial"/>
              <a:cs typeface="Arial"/>
              <a:sym typeface="Arial"/>
            </a:endParaRPr>
          </a:p>
        </p:txBody>
      </p:sp>
      <p:pic>
        <p:nvPicPr>
          <p:cNvPr id="453" name="Google Shape;453;g1f019bc57d1_0_184"/>
          <p:cNvPicPr preferRelativeResize="0"/>
          <p:nvPr/>
        </p:nvPicPr>
        <p:blipFill rotWithShape="1">
          <a:blip r:embed="rId3">
            <a:alphaModFix/>
          </a:blip>
          <a:srcRect b="0" l="0" r="0" t="0"/>
          <a:stretch/>
        </p:blipFill>
        <p:spPr>
          <a:xfrm>
            <a:off x="457200" y="1657350"/>
            <a:ext cx="3686175" cy="2371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f019bc57d1_0_190"/>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pic>
        <p:nvPicPr>
          <p:cNvPr id="459" name="Google Shape;459;g1f019bc57d1_0_190"/>
          <p:cNvPicPr preferRelativeResize="0"/>
          <p:nvPr/>
        </p:nvPicPr>
        <p:blipFill rotWithShape="1">
          <a:blip r:embed="rId3">
            <a:alphaModFix/>
          </a:blip>
          <a:srcRect b="17863" l="0" r="-259" t="0"/>
          <a:stretch/>
        </p:blipFill>
        <p:spPr>
          <a:xfrm>
            <a:off x="685800" y="1261698"/>
            <a:ext cx="2521085" cy="2667000"/>
          </a:xfrm>
          <a:prstGeom prst="rect">
            <a:avLst/>
          </a:prstGeom>
          <a:noFill/>
          <a:ln>
            <a:noFill/>
          </a:ln>
        </p:spPr>
      </p:pic>
      <p:sp>
        <p:nvSpPr>
          <p:cNvPr id="460" name="Google Shape;460;g1f019bc57d1_0_190"/>
          <p:cNvSpPr/>
          <p:nvPr/>
        </p:nvSpPr>
        <p:spPr>
          <a:xfrm>
            <a:off x="609600" y="4324350"/>
            <a:ext cx="4514400" cy="646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 circle at the end indicates inhibitory input: if any inhibitory input is 1 the output will be 0</a:t>
            </a:r>
            <a:endParaRPr b="0" i="0" sz="1400" u="none" cap="none" strike="noStrike">
              <a:solidFill>
                <a:srgbClr val="000000"/>
              </a:solidFill>
              <a:latin typeface="Arial"/>
              <a:ea typeface="Arial"/>
              <a:cs typeface="Arial"/>
              <a:sym typeface="Arial"/>
            </a:endParaRPr>
          </a:p>
        </p:txBody>
      </p:sp>
      <p:pic>
        <p:nvPicPr>
          <p:cNvPr id="461" name="Google Shape;461;g1f019bc57d1_0_190"/>
          <p:cNvPicPr preferRelativeResize="0"/>
          <p:nvPr/>
        </p:nvPicPr>
        <p:blipFill rotWithShape="1">
          <a:blip r:embed="rId4">
            <a:alphaModFix/>
          </a:blip>
          <a:srcRect b="0" l="0" r="0" t="0"/>
          <a:stretch/>
        </p:blipFill>
        <p:spPr>
          <a:xfrm>
            <a:off x="5858509" y="1236163"/>
            <a:ext cx="2216552" cy="2935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f019bc57d1_0_197"/>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sp>
        <p:nvSpPr>
          <p:cNvPr id="467" name="Google Shape;467;g1f019bc57d1_0_197"/>
          <p:cNvSpPr/>
          <p:nvPr/>
        </p:nvSpPr>
        <p:spPr>
          <a:xfrm>
            <a:off x="609600" y="4324350"/>
            <a:ext cx="4514400" cy="646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Circle at the end indicates inhibitory input: if any inhibitory input is 1 the output will be 0</a:t>
            </a:r>
            <a:endParaRPr b="0" i="0" sz="1400" u="none" cap="none" strike="noStrike">
              <a:solidFill>
                <a:srgbClr val="000000"/>
              </a:solidFill>
              <a:latin typeface="Arial"/>
              <a:ea typeface="Arial"/>
              <a:cs typeface="Arial"/>
              <a:sym typeface="Arial"/>
            </a:endParaRPr>
          </a:p>
        </p:txBody>
      </p:sp>
      <p:pic>
        <p:nvPicPr>
          <p:cNvPr id="468" name="Google Shape;468;g1f019bc57d1_0_197"/>
          <p:cNvPicPr preferRelativeResize="0"/>
          <p:nvPr/>
        </p:nvPicPr>
        <p:blipFill rotWithShape="1">
          <a:blip r:embed="rId3">
            <a:alphaModFix/>
          </a:blip>
          <a:srcRect b="18915" l="0" r="0" t="0"/>
          <a:stretch/>
        </p:blipFill>
        <p:spPr>
          <a:xfrm>
            <a:off x="990600" y="1428749"/>
            <a:ext cx="2667000" cy="2529425"/>
          </a:xfrm>
          <a:prstGeom prst="rect">
            <a:avLst/>
          </a:prstGeom>
          <a:noFill/>
          <a:ln>
            <a:noFill/>
          </a:ln>
        </p:spPr>
      </p:pic>
      <p:pic>
        <p:nvPicPr>
          <p:cNvPr id="469" name="Google Shape;469;g1f019bc57d1_0_197"/>
          <p:cNvPicPr preferRelativeResize="0"/>
          <p:nvPr/>
        </p:nvPicPr>
        <p:blipFill rotWithShape="1">
          <a:blip r:embed="rId4">
            <a:alphaModFix/>
          </a:blip>
          <a:srcRect b="0" l="0" r="0" t="0"/>
          <a:stretch/>
        </p:blipFill>
        <p:spPr>
          <a:xfrm>
            <a:off x="6019800" y="1308900"/>
            <a:ext cx="2122572"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f019bc57d1_0_204"/>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sp>
        <p:nvSpPr>
          <p:cNvPr id="475" name="Google Shape;475;g1f019bc57d1_0_204"/>
          <p:cNvSpPr/>
          <p:nvPr/>
        </p:nvSpPr>
        <p:spPr>
          <a:xfrm>
            <a:off x="609600" y="4324350"/>
            <a:ext cx="4514400" cy="646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Circle at the end indicates inhibitory input: if any inhibitory input is 1 the output will be 0</a:t>
            </a:r>
            <a:endParaRPr b="0" i="0" sz="1400" u="none" cap="none" strike="noStrike">
              <a:solidFill>
                <a:srgbClr val="000000"/>
              </a:solidFill>
              <a:latin typeface="Arial"/>
              <a:ea typeface="Arial"/>
              <a:cs typeface="Arial"/>
              <a:sym typeface="Arial"/>
            </a:endParaRPr>
          </a:p>
        </p:txBody>
      </p:sp>
      <p:pic>
        <p:nvPicPr>
          <p:cNvPr id="476" name="Google Shape;476;g1f019bc57d1_0_204"/>
          <p:cNvPicPr preferRelativeResize="0"/>
          <p:nvPr/>
        </p:nvPicPr>
        <p:blipFill rotWithShape="1">
          <a:blip r:embed="rId3">
            <a:alphaModFix/>
          </a:blip>
          <a:srcRect b="0" l="0" r="0" t="0"/>
          <a:stretch/>
        </p:blipFill>
        <p:spPr>
          <a:xfrm>
            <a:off x="990600" y="1352550"/>
            <a:ext cx="2058144" cy="2487227"/>
          </a:xfrm>
          <a:prstGeom prst="rect">
            <a:avLst/>
          </a:prstGeom>
          <a:noFill/>
          <a:ln>
            <a:noFill/>
          </a:ln>
        </p:spPr>
      </p:pic>
      <p:pic>
        <p:nvPicPr>
          <p:cNvPr id="477" name="Google Shape;477;g1f019bc57d1_0_204"/>
          <p:cNvPicPr preferRelativeResize="0"/>
          <p:nvPr/>
        </p:nvPicPr>
        <p:blipFill rotWithShape="1">
          <a:blip r:embed="rId4">
            <a:alphaModFix/>
          </a:blip>
          <a:srcRect b="0" l="0" r="0" t="0"/>
          <a:stretch/>
        </p:blipFill>
        <p:spPr>
          <a:xfrm>
            <a:off x="6172200" y="1270700"/>
            <a:ext cx="2307322" cy="3348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f019bc57d1_0_211"/>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Boolean Functions Using M-P Neuron</a:t>
            </a:r>
            <a:endParaRPr/>
          </a:p>
        </p:txBody>
      </p:sp>
      <p:sp>
        <p:nvSpPr>
          <p:cNvPr id="483" name="Google Shape;483;g1f019bc57d1_0_211"/>
          <p:cNvSpPr/>
          <p:nvPr/>
        </p:nvSpPr>
        <p:spPr>
          <a:xfrm>
            <a:off x="2286000" y="2248585"/>
            <a:ext cx="61722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E649C9"/>
                </a:solidFill>
                <a:latin typeface="Calibri"/>
                <a:ea typeface="Calibri"/>
                <a:cs typeface="Calibri"/>
                <a:sym typeface="Calibri"/>
              </a:rPr>
              <a:t>Can any boolean function be represented using a McCulloch Pitts unit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f019bc57d1_0_216"/>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Geometric Interpretation of a MP Neuron</a:t>
            </a:r>
            <a:endParaRPr sz="3200"/>
          </a:p>
        </p:txBody>
      </p:sp>
      <p:sp>
        <p:nvSpPr>
          <p:cNvPr id="489" name="Google Shape;489;g1f019bc57d1_0_216"/>
          <p:cNvSpPr/>
          <p:nvPr/>
        </p:nvSpPr>
        <p:spPr>
          <a:xfrm>
            <a:off x="685800" y="1047750"/>
            <a:ext cx="7391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Already discussed that the OR function’s thresholding parameter theta is 1</a:t>
            </a:r>
            <a:endParaRPr b="0" i="0" sz="1400" u="none" cap="none" strike="noStrike">
              <a:solidFill>
                <a:srgbClr val="000000"/>
              </a:solidFill>
              <a:latin typeface="Arial"/>
              <a:ea typeface="Arial"/>
              <a:cs typeface="Arial"/>
              <a:sym typeface="Arial"/>
            </a:endParaRPr>
          </a:p>
        </p:txBody>
      </p:sp>
      <p:sp>
        <p:nvSpPr>
          <p:cNvPr id="490" name="Google Shape;490;g1f019bc57d1_0_216"/>
          <p:cNvSpPr/>
          <p:nvPr/>
        </p:nvSpPr>
        <p:spPr>
          <a:xfrm>
            <a:off x="721468" y="1581150"/>
            <a:ext cx="6858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Now plotting them on a 2D graph and making use of the OR function’s aggregation equation</a:t>
            </a:r>
            <a:endParaRPr b="0" i="0" sz="1400" u="none" cap="none" strike="noStrike">
              <a:solidFill>
                <a:srgbClr val="000000"/>
              </a:solidFill>
              <a:latin typeface="Arial"/>
              <a:ea typeface="Arial"/>
              <a:cs typeface="Arial"/>
              <a:sym typeface="Arial"/>
            </a:endParaRPr>
          </a:p>
        </p:txBody>
      </p:sp>
      <p:sp>
        <p:nvSpPr>
          <p:cNvPr id="491" name="Google Shape;491;g1f019bc57d1_0_216"/>
          <p:cNvSpPr/>
          <p:nvPr/>
        </p:nvSpPr>
        <p:spPr>
          <a:xfrm>
            <a:off x="706877" y="2391549"/>
            <a:ext cx="4114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x</a:t>
            </a:r>
            <a:r>
              <a:rPr b="0" baseline="-25000" i="0" lang="en-IN" sz="1800" u="none" cap="none" strike="noStrike">
                <a:solidFill>
                  <a:srgbClr val="FFFF00"/>
                </a:solidFill>
                <a:latin typeface="Calibri"/>
                <a:ea typeface="Calibri"/>
                <a:cs typeface="Calibri"/>
                <a:sym typeface="Calibri"/>
              </a:rPr>
              <a:t>1</a:t>
            </a:r>
            <a:r>
              <a:rPr b="0" i="0" lang="en-IN" sz="1800" u="none" cap="none" strike="noStrike">
                <a:solidFill>
                  <a:srgbClr val="FFFF00"/>
                </a:solidFill>
                <a:latin typeface="Calibri"/>
                <a:ea typeface="Calibri"/>
                <a:cs typeface="Calibri"/>
                <a:sym typeface="Calibri"/>
              </a:rPr>
              <a:t> + x</a:t>
            </a:r>
            <a:r>
              <a:rPr b="0" baseline="-25000" i="0" lang="en-IN" sz="1800" u="none" cap="none" strike="noStrike">
                <a:solidFill>
                  <a:srgbClr val="FFFF00"/>
                </a:solidFill>
                <a:latin typeface="Calibri"/>
                <a:ea typeface="Calibri"/>
                <a:cs typeface="Calibri"/>
                <a:sym typeface="Calibri"/>
              </a:rPr>
              <a:t>2</a:t>
            </a:r>
            <a:r>
              <a:rPr b="0" i="0" lang="en-IN" sz="1800" u="none" cap="none" strike="noStrike">
                <a:solidFill>
                  <a:srgbClr val="FFFF00"/>
                </a:solidFill>
                <a:latin typeface="Calibri"/>
                <a:ea typeface="Calibri"/>
                <a:cs typeface="Calibri"/>
                <a:sym typeface="Calibri"/>
              </a:rPr>
              <a:t> ≥ 1 using which we can draw the decision boundary as shown in the graph</a:t>
            </a:r>
            <a:endParaRPr b="0" i="0" sz="1400" u="none" cap="none" strike="noStrike">
              <a:solidFill>
                <a:srgbClr val="000000"/>
              </a:solidFill>
              <a:latin typeface="Arial"/>
              <a:ea typeface="Arial"/>
              <a:cs typeface="Arial"/>
              <a:sym typeface="Arial"/>
            </a:endParaRPr>
          </a:p>
        </p:txBody>
      </p:sp>
      <p:pic>
        <p:nvPicPr>
          <p:cNvPr id="492" name="Google Shape;492;g1f019bc57d1_0_216"/>
          <p:cNvPicPr preferRelativeResize="0"/>
          <p:nvPr/>
        </p:nvPicPr>
        <p:blipFill rotWithShape="1">
          <a:blip r:embed="rId3">
            <a:alphaModFix/>
          </a:blip>
          <a:srcRect b="0" l="0" r="0" t="0"/>
          <a:stretch/>
        </p:blipFill>
        <p:spPr>
          <a:xfrm>
            <a:off x="4648200" y="1962150"/>
            <a:ext cx="4345268" cy="1703919"/>
          </a:xfrm>
          <a:prstGeom prst="rect">
            <a:avLst/>
          </a:prstGeom>
          <a:noFill/>
          <a:ln>
            <a:noFill/>
          </a:ln>
        </p:spPr>
      </p:pic>
      <p:sp>
        <p:nvSpPr>
          <p:cNvPr id="493" name="Google Shape;493;g1f019bc57d1_0_216"/>
          <p:cNvSpPr/>
          <p:nvPr/>
        </p:nvSpPr>
        <p:spPr>
          <a:xfrm>
            <a:off x="609600" y="3677941"/>
            <a:ext cx="8301000" cy="5232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Graphically show that all those inputs whose output when passed through the OR function M-P neuron lie ON or ABOVE that line and all the input points that lie BELOW that line are going to output 0</a:t>
            </a:r>
            <a:endParaRPr b="0" i="0" sz="1400" u="none" cap="none" strike="noStrike">
              <a:solidFill>
                <a:srgbClr val="000000"/>
              </a:solidFill>
              <a:latin typeface="Arial"/>
              <a:ea typeface="Arial"/>
              <a:cs typeface="Arial"/>
              <a:sym typeface="Arial"/>
            </a:endParaRPr>
          </a:p>
        </p:txBody>
      </p:sp>
      <p:sp>
        <p:nvSpPr>
          <p:cNvPr id="494" name="Google Shape;494;g1f019bc57d1_0_216"/>
          <p:cNvSpPr/>
          <p:nvPr/>
        </p:nvSpPr>
        <p:spPr>
          <a:xfrm>
            <a:off x="609600" y="4240528"/>
            <a:ext cx="8301000" cy="369300"/>
          </a:xfrm>
          <a:prstGeom prst="rect">
            <a:avLst/>
          </a:prstGeom>
          <a:solidFill>
            <a:srgbClr val="F6C2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2060"/>
                </a:solidFill>
                <a:latin typeface="Calibri"/>
                <a:ea typeface="Calibri"/>
                <a:cs typeface="Calibri"/>
                <a:sym typeface="Calibri"/>
              </a:rPr>
              <a:t>The M-P neuron just learnt a linear decision boundary ☺  </a:t>
            </a:r>
            <a:endParaRPr b="0" i="0" sz="1800" u="none" cap="none" strike="noStrike">
              <a:solidFill>
                <a:srgbClr val="002060"/>
              </a:solidFill>
              <a:latin typeface="Calibri"/>
              <a:ea typeface="Calibri"/>
              <a:cs typeface="Calibri"/>
              <a:sym typeface="Calibri"/>
            </a:endParaRPr>
          </a:p>
        </p:txBody>
      </p:sp>
      <p:sp>
        <p:nvSpPr>
          <p:cNvPr id="495" name="Google Shape;495;g1f019bc57d1_0_216"/>
          <p:cNvSpPr/>
          <p:nvPr/>
        </p:nvSpPr>
        <p:spPr>
          <a:xfrm>
            <a:off x="609600" y="4609860"/>
            <a:ext cx="8301000" cy="430800"/>
          </a:xfrm>
          <a:prstGeom prst="rect">
            <a:avLst/>
          </a:prstGeom>
          <a:solidFill>
            <a:srgbClr val="E5E1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IN" sz="1100" u="none" cap="none" strike="noStrike">
                <a:solidFill>
                  <a:schemeClr val="dk2"/>
                </a:solidFill>
                <a:latin typeface="Calibri"/>
                <a:ea typeface="Calibri"/>
                <a:cs typeface="Calibri"/>
                <a:sym typeface="Calibri"/>
              </a:rPr>
              <a:t>The M-P neuron is splitting the input sets into two classes — positive and negative. Positive ones (which output 1) are those that lie ON or ABOVE the decision boundary and negative ones (which output 0) are those that lie BELOW the decision boundary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f019bc57d1_0_227"/>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Geometric Interpretation of a MP Neuron</a:t>
            </a:r>
            <a:endParaRPr sz="3200"/>
          </a:p>
        </p:txBody>
      </p:sp>
      <p:pic>
        <p:nvPicPr>
          <p:cNvPr id="501" name="Google Shape;501;g1f019bc57d1_0_227"/>
          <p:cNvPicPr preferRelativeResize="0"/>
          <p:nvPr/>
        </p:nvPicPr>
        <p:blipFill rotWithShape="1">
          <a:blip r:embed="rId3">
            <a:alphaModFix/>
          </a:blip>
          <a:srcRect b="0" l="0" r="49477" t="0"/>
          <a:stretch/>
        </p:blipFill>
        <p:spPr>
          <a:xfrm>
            <a:off x="533400" y="1276350"/>
            <a:ext cx="3792165" cy="3009900"/>
          </a:xfrm>
          <a:prstGeom prst="rect">
            <a:avLst/>
          </a:prstGeom>
          <a:noFill/>
          <a:ln>
            <a:noFill/>
          </a:ln>
        </p:spPr>
      </p:pic>
      <p:pic>
        <p:nvPicPr>
          <p:cNvPr descr="https://miro.medium.com/max/788/1*ErKKEr1uMBht6474K7Vf4g.png" id="502" name="Google Shape;502;g1f019bc57d1_0_227"/>
          <p:cNvPicPr preferRelativeResize="0"/>
          <p:nvPr/>
        </p:nvPicPr>
        <p:blipFill rotWithShape="1">
          <a:blip r:embed="rId4">
            <a:alphaModFix/>
          </a:blip>
          <a:srcRect b="0" l="0" r="0" t="0"/>
          <a:stretch/>
        </p:blipFill>
        <p:spPr>
          <a:xfrm>
            <a:off x="533400" y="1276350"/>
            <a:ext cx="7505700" cy="3009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f019bc57d1_0_233"/>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Geometric Interpretation of a MP Neuron</a:t>
            </a:r>
            <a:endParaRPr sz="3200"/>
          </a:p>
        </p:txBody>
      </p:sp>
      <p:pic>
        <p:nvPicPr>
          <p:cNvPr descr="https://miro.medium.com/max/788/1*9P5f7cT0DEnqeVwuDfHwJA.png" id="508" name="Google Shape;508;g1f019bc57d1_0_233"/>
          <p:cNvPicPr preferRelativeResize="0"/>
          <p:nvPr/>
        </p:nvPicPr>
        <p:blipFill rotWithShape="1">
          <a:blip r:embed="rId3">
            <a:alphaModFix/>
          </a:blip>
          <a:srcRect b="-2124" l="0" r="51555" t="0"/>
          <a:stretch/>
        </p:blipFill>
        <p:spPr>
          <a:xfrm>
            <a:off x="707282" y="1733550"/>
            <a:ext cx="3636118" cy="2743200"/>
          </a:xfrm>
          <a:prstGeom prst="rect">
            <a:avLst/>
          </a:prstGeom>
          <a:noFill/>
          <a:ln>
            <a:noFill/>
          </a:ln>
        </p:spPr>
      </p:pic>
      <p:pic>
        <p:nvPicPr>
          <p:cNvPr descr="https://miro.medium.com/max/788/1*9P5f7cT0DEnqeVwuDfHwJA.png" id="509" name="Google Shape;509;g1f019bc57d1_0_233"/>
          <p:cNvPicPr preferRelativeResize="0"/>
          <p:nvPr/>
        </p:nvPicPr>
        <p:blipFill rotWithShape="1">
          <a:blip r:embed="rId3">
            <a:alphaModFix/>
          </a:blip>
          <a:srcRect b="0" l="0" r="0" t="0"/>
          <a:stretch/>
        </p:blipFill>
        <p:spPr>
          <a:xfrm>
            <a:off x="707282" y="1733550"/>
            <a:ext cx="7505700" cy="2686051"/>
          </a:xfrm>
          <a:prstGeom prst="rect">
            <a:avLst/>
          </a:prstGeom>
          <a:noFill/>
          <a:ln>
            <a:noFill/>
          </a:ln>
        </p:spPr>
      </p:pic>
      <p:sp>
        <p:nvSpPr>
          <p:cNvPr id="510" name="Google Shape;510;g1f019bc57d1_0_233"/>
          <p:cNvSpPr/>
          <p:nvPr/>
        </p:nvSpPr>
        <p:spPr>
          <a:xfrm>
            <a:off x="4114800" y="4552950"/>
            <a:ext cx="3160800" cy="3693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If you have more than 2 inputs?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f019bc57d1_0_240"/>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Geometric Interpretation of a MP Neuron</a:t>
            </a:r>
            <a:endParaRPr sz="3200"/>
          </a:p>
        </p:txBody>
      </p:sp>
      <p:pic>
        <p:nvPicPr>
          <p:cNvPr id="516" name="Google Shape;516;g1f019bc57d1_0_240"/>
          <p:cNvPicPr preferRelativeResize="0"/>
          <p:nvPr/>
        </p:nvPicPr>
        <p:blipFill rotWithShape="1">
          <a:blip r:embed="rId3">
            <a:alphaModFix/>
          </a:blip>
          <a:srcRect b="1497" l="0" r="50707" t="0"/>
          <a:stretch/>
        </p:blipFill>
        <p:spPr>
          <a:xfrm>
            <a:off x="653375" y="1024560"/>
            <a:ext cx="3699753" cy="3124200"/>
          </a:xfrm>
          <a:prstGeom prst="rect">
            <a:avLst/>
          </a:prstGeom>
          <a:noFill/>
          <a:ln>
            <a:noFill/>
          </a:ln>
        </p:spPr>
      </p:pic>
      <p:pic>
        <p:nvPicPr>
          <p:cNvPr descr="https://miro.medium.com/max/788/1*2L-R-E1upw2JcYv-B2zU4A.png" id="517" name="Google Shape;517;g1f019bc57d1_0_240"/>
          <p:cNvPicPr preferRelativeResize="0"/>
          <p:nvPr/>
        </p:nvPicPr>
        <p:blipFill rotWithShape="1">
          <a:blip r:embed="rId4">
            <a:alphaModFix/>
          </a:blip>
          <a:srcRect b="0" l="0" r="0" t="0"/>
          <a:stretch/>
        </p:blipFill>
        <p:spPr>
          <a:xfrm>
            <a:off x="643647" y="982306"/>
            <a:ext cx="7505700" cy="3171826"/>
          </a:xfrm>
          <a:prstGeom prst="rect">
            <a:avLst/>
          </a:prstGeom>
          <a:noFill/>
          <a:ln>
            <a:noFill/>
          </a:ln>
        </p:spPr>
      </p:pic>
      <p:sp>
        <p:nvSpPr>
          <p:cNvPr id="518" name="Google Shape;518;g1f019bc57d1_0_240"/>
          <p:cNvSpPr/>
          <p:nvPr/>
        </p:nvSpPr>
        <p:spPr>
          <a:xfrm>
            <a:off x="643646" y="4198263"/>
            <a:ext cx="7505700" cy="430800"/>
          </a:xfrm>
          <a:prstGeom prst="rect">
            <a:avLst/>
          </a:prstGeom>
          <a:solidFill>
            <a:srgbClr val="EE86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IN" sz="1100" u="none" cap="none" strike="noStrike">
                <a:solidFill>
                  <a:schemeClr val="lt1"/>
                </a:solidFill>
                <a:latin typeface="Calibri"/>
                <a:ea typeface="Calibri"/>
                <a:cs typeface="Calibri"/>
                <a:sym typeface="Calibri"/>
              </a:rPr>
              <a:t>Lets just generalize this by looking at a 3 input OR function M-P unit. In this case, the possible inputs are 8 points — (0,0,0), (0,0,1), (0,1,0), (1,0,0), (1,0,1)……</a:t>
            </a:r>
            <a:endParaRPr b="0" i="0" sz="1100" u="none" cap="none" strike="noStrike">
              <a:solidFill>
                <a:schemeClr val="lt1"/>
              </a:solidFill>
              <a:latin typeface="Calibri"/>
              <a:ea typeface="Calibri"/>
              <a:cs typeface="Calibri"/>
              <a:sym typeface="Calibri"/>
            </a:endParaRPr>
          </a:p>
        </p:txBody>
      </p:sp>
      <p:pic>
        <p:nvPicPr>
          <p:cNvPr descr="https://miro.medium.com/max/631/1*e-iWzKyf8wr99jXbl66nxA.png" id="519" name="Google Shape;519;g1f019bc57d1_0_240"/>
          <p:cNvPicPr preferRelativeResize="0"/>
          <p:nvPr/>
        </p:nvPicPr>
        <p:blipFill rotWithShape="1">
          <a:blip r:embed="rId5">
            <a:alphaModFix/>
          </a:blip>
          <a:srcRect b="0" l="0" r="0" t="0"/>
          <a:stretch/>
        </p:blipFill>
        <p:spPr>
          <a:xfrm>
            <a:off x="653375" y="1030133"/>
            <a:ext cx="3953403" cy="30526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f019bc57d1_0_248"/>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Limitations of a MP Neuron</a:t>
            </a:r>
            <a:endParaRPr sz="3200"/>
          </a:p>
        </p:txBody>
      </p:sp>
      <p:sp>
        <p:nvSpPr>
          <p:cNvPr id="525" name="Google Shape;525;g1f019bc57d1_0_248"/>
          <p:cNvSpPr/>
          <p:nvPr/>
        </p:nvSpPr>
        <p:spPr>
          <a:xfrm>
            <a:off x="421532" y="1173182"/>
            <a:ext cx="8077200" cy="3416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Calibri"/>
                <a:ea typeface="Calibri"/>
                <a:cs typeface="Calibri"/>
                <a:sym typeface="Calibri"/>
              </a:rPr>
              <a:t>What about non-boolean (say, real) inputs?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Calibri"/>
                <a:ea typeface="Calibri"/>
                <a:cs typeface="Calibri"/>
                <a:sym typeface="Calibri"/>
              </a:rPr>
              <a:t>Do we always need to hand code the threshold?</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Calibri"/>
                <a:ea typeface="Calibri"/>
                <a:cs typeface="Calibri"/>
                <a:sym typeface="Calibri"/>
              </a:rPr>
              <a:t>Are all inputs equal? What if we want to assign more importance to some inputs?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lt1"/>
              </a:buClr>
              <a:buSzPts val="2400"/>
              <a:buFont typeface="Noto Sans Symbols"/>
              <a:buNone/>
            </a:pPr>
            <a:r>
              <a:t/>
            </a:r>
            <a:endParaRPr b="0" i="0" sz="2400" u="none" cap="none" strike="noStrike">
              <a:solidFill>
                <a:schemeClr val="lt1"/>
              </a:solidFill>
              <a:latin typeface="Calibri"/>
              <a:ea typeface="Calibri"/>
              <a:cs typeface="Calibri"/>
              <a:sym typeface="Calibri"/>
            </a:endParaRPr>
          </a:p>
          <a:p>
            <a:pPr indent="-457200" lvl="0" marL="457200" marR="0" rtl="0" algn="l">
              <a:lnSpc>
                <a:spcPct val="10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Calibri"/>
                <a:ea typeface="Calibri"/>
                <a:cs typeface="Calibri"/>
                <a:sym typeface="Calibri"/>
              </a:rPr>
              <a:t>What about functions which are not linearly separable? </a:t>
            </a:r>
            <a:endParaRPr b="0" i="0" sz="2400" u="none" cap="none" strike="noStrike">
              <a:solidFill>
                <a:schemeClr val="lt1"/>
              </a:solidFill>
              <a:latin typeface="Calibri"/>
              <a:ea typeface="Calibri"/>
              <a:cs typeface="Calibri"/>
              <a:sym typeface="Calibri"/>
            </a:endParaRPr>
          </a:p>
          <a:p>
            <a:pPr indent="-457200" lvl="1" marL="914400" marR="0" rtl="0" algn="l">
              <a:lnSpc>
                <a:spcPct val="100000"/>
              </a:lnSpc>
              <a:spcBef>
                <a:spcPts val="0"/>
              </a:spcBef>
              <a:spcAft>
                <a:spcPts val="0"/>
              </a:spcAft>
              <a:buClr>
                <a:schemeClr val="lt1"/>
              </a:buClr>
              <a:buSzPts val="2400"/>
              <a:buFont typeface="Noto Sans Symbols"/>
              <a:buChar char="✔"/>
            </a:pPr>
            <a:r>
              <a:rPr b="0" i="0" lang="en-IN" sz="2400" u="none" cap="none" strike="noStrike">
                <a:solidFill>
                  <a:schemeClr val="lt1"/>
                </a:solidFill>
                <a:latin typeface="Calibri"/>
                <a:ea typeface="Calibri"/>
                <a:cs typeface="Calibri"/>
                <a:sym typeface="Calibri"/>
              </a:rPr>
              <a:t>XOR function.</a:t>
            </a:r>
            <a:endParaRPr b="0" i="0" sz="2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893135" y="438150"/>
            <a:ext cx="7315200" cy="8655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Deep Learning Vs ML Vs AI Vs Data Science  </a:t>
            </a:r>
            <a:endParaRPr/>
          </a:p>
        </p:txBody>
      </p:sp>
      <p:pic>
        <p:nvPicPr>
          <p:cNvPr id="133" name="Google Shape;133;p7"/>
          <p:cNvPicPr preferRelativeResize="0"/>
          <p:nvPr/>
        </p:nvPicPr>
        <p:blipFill rotWithShape="1">
          <a:blip r:embed="rId3">
            <a:alphaModFix/>
          </a:blip>
          <a:srcRect b="11480" l="0" r="0" t="12962"/>
          <a:stretch/>
        </p:blipFill>
        <p:spPr>
          <a:xfrm>
            <a:off x="1752600" y="1352550"/>
            <a:ext cx="6003282" cy="3131083"/>
          </a:xfrm>
          <a:prstGeom prst="rect">
            <a:avLst/>
          </a:prstGeom>
          <a:noFill/>
          <a:ln>
            <a:noFill/>
          </a:ln>
        </p:spPr>
      </p:pic>
      <p:sp>
        <p:nvSpPr>
          <p:cNvPr id="134" name="Google Shape;134;p7"/>
          <p:cNvSpPr txBox="1"/>
          <p:nvPr>
            <p:ph idx="11" type="ftr"/>
          </p:nvPr>
        </p:nvSpPr>
        <p:spPr>
          <a:xfrm>
            <a:off x="6477000" y="4781550"/>
            <a:ext cx="2246400" cy="2259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f019bc57d1_0_253"/>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Classical Perceptron</a:t>
            </a:r>
            <a:endParaRPr sz="3200"/>
          </a:p>
        </p:txBody>
      </p:sp>
      <p:sp>
        <p:nvSpPr>
          <p:cNvPr id="531" name="Google Shape;531;g1f019bc57d1_0_253"/>
          <p:cNvSpPr/>
          <p:nvPr/>
        </p:nvSpPr>
        <p:spPr>
          <a:xfrm>
            <a:off x="1128409" y="1009056"/>
            <a:ext cx="7506300" cy="2031300"/>
          </a:xfrm>
          <a:prstGeom prst="rect">
            <a:avLst/>
          </a:prstGeom>
          <a:solidFill>
            <a:srgbClr val="FFE6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Frank Rosenblatt, an American psychologist, proposed the classical perception model, the mighty artificial neuron, in 1958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2"/>
                </a:solidFill>
                <a:latin typeface="Calibri"/>
                <a:ea typeface="Calibri"/>
                <a:cs typeface="Calibri"/>
                <a:sym typeface="Calibri"/>
              </a:rPr>
              <a:t>It is more generalized computational model than the McCulloch-Pitts neuron </a:t>
            </a:r>
            <a:r>
              <a:rPr b="0" i="0" lang="en-IN" sz="1800" u="none" cap="none" strike="noStrike">
                <a:solidFill>
                  <a:srgbClr val="FF0000"/>
                </a:solidFill>
                <a:latin typeface="Calibri"/>
                <a:ea typeface="Calibri"/>
                <a:cs typeface="Calibri"/>
                <a:sym typeface="Calibri"/>
              </a:rPr>
              <a:t>where weights and thresholds can be learnt</a:t>
            </a:r>
            <a:r>
              <a:rPr b="0" i="0" lang="en-IN" sz="1800" u="none" cap="none" strike="noStrike">
                <a:solidFill>
                  <a:schemeClr val="dk2"/>
                </a:solidFill>
                <a:latin typeface="Calibri"/>
                <a:ea typeface="Calibri"/>
                <a:cs typeface="Calibri"/>
                <a:sym typeface="Calibri"/>
              </a:rPr>
              <a:t> over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A more general computational model than McCulloch–Pitts neurons </a:t>
            </a:r>
            <a:endParaRPr b="0" i="0" sz="1400" u="none" cap="none" strike="noStrike">
              <a:solidFill>
                <a:srgbClr val="000000"/>
              </a:solidFill>
              <a:latin typeface="Arial"/>
              <a:ea typeface="Arial"/>
              <a:cs typeface="Arial"/>
              <a:sym typeface="Arial"/>
            </a:endParaRPr>
          </a:p>
        </p:txBody>
      </p:sp>
      <p:sp>
        <p:nvSpPr>
          <p:cNvPr id="532" name="Google Shape;532;g1f019bc57d1_0_253"/>
          <p:cNvSpPr/>
          <p:nvPr/>
        </p:nvSpPr>
        <p:spPr>
          <a:xfrm>
            <a:off x="1128409" y="3181350"/>
            <a:ext cx="7506300" cy="12003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Main differences with MP Neuron: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Introduction of numerical weights for inputs and a mechanism for learning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these weights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Inputs are no longer limited to boolean values</a:t>
            </a:r>
            <a:endParaRPr b="0" i="0" sz="1400" u="none" cap="none" strike="noStrike">
              <a:solidFill>
                <a:srgbClr val="000000"/>
              </a:solidFill>
              <a:latin typeface="Arial"/>
              <a:ea typeface="Arial"/>
              <a:cs typeface="Arial"/>
              <a:sym typeface="Arial"/>
            </a:endParaRPr>
          </a:p>
        </p:txBody>
      </p:sp>
      <p:sp>
        <p:nvSpPr>
          <p:cNvPr id="533" name="Google Shape;533;g1f019bc57d1_0_253"/>
          <p:cNvSpPr/>
          <p:nvPr/>
        </p:nvSpPr>
        <p:spPr>
          <a:xfrm>
            <a:off x="1128409" y="4536024"/>
            <a:ext cx="7506300" cy="2769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Calibri"/>
                <a:ea typeface="Calibri"/>
                <a:cs typeface="Calibri"/>
                <a:sym typeface="Calibri"/>
              </a:rPr>
              <a:t>Refined and carefully analysed by Minsky and Papert (1969) - their model is referred to as the perceptron model</a:t>
            </a:r>
            <a:endParaRPr b="0" i="0" sz="1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f019bc57d1_0_260"/>
          <p:cNvSpPr txBox="1"/>
          <p:nvPr>
            <p:ph type="title"/>
          </p:nvPr>
        </p:nvSpPr>
        <p:spPr>
          <a:xfrm>
            <a:off x="609600" y="133350"/>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Perceptron Model </a:t>
            </a:r>
            <a:endParaRPr sz="3200"/>
          </a:p>
        </p:txBody>
      </p:sp>
      <p:pic>
        <p:nvPicPr>
          <p:cNvPr id="539" name="Google Shape;539;g1f019bc57d1_0_260"/>
          <p:cNvPicPr preferRelativeResize="0"/>
          <p:nvPr/>
        </p:nvPicPr>
        <p:blipFill rotWithShape="1">
          <a:blip r:embed="rId3">
            <a:alphaModFix/>
          </a:blip>
          <a:srcRect b="0" l="0" r="0" t="0"/>
          <a:stretch/>
        </p:blipFill>
        <p:spPr>
          <a:xfrm>
            <a:off x="152400" y="1885950"/>
            <a:ext cx="2088029" cy="1905000"/>
          </a:xfrm>
          <a:prstGeom prst="rect">
            <a:avLst/>
          </a:prstGeom>
          <a:noFill/>
          <a:ln>
            <a:noFill/>
          </a:ln>
        </p:spPr>
      </p:pic>
      <p:pic>
        <p:nvPicPr>
          <p:cNvPr id="540" name="Google Shape;540;g1f019bc57d1_0_260"/>
          <p:cNvPicPr preferRelativeResize="0"/>
          <p:nvPr/>
        </p:nvPicPr>
        <p:blipFill rotWithShape="1">
          <a:blip r:embed="rId4">
            <a:alphaModFix/>
          </a:blip>
          <a:srcRect b="0" l="0" r="0" t="0"/>
          <a:stretch/>
        </p:blipFill>
        <p:spPr>
          <a:xfrm>
            <a:off x="2362200" y="1013920"/>
            <a:ext cx="3131344" cy="1905000"/>
          </a:xfrm>
          <a:prstGeom prst="rect">
            <a:avLst/>
          </a:prstGeom>
          <a:noFill/>
          <a:ln>
            <a:noFill/>
          </a:ln>
        </p:spPr>
      </p:pic>
      <p:pic>
        <p:nvPicPr>
          <p:cNvPr id="541" name="Google Shape;541;g1f019bc57d1_0_260"/>
          <p:cNvPicPr preferRelativeResize="0"/>
          <p:nvPr/>
        </p:nvPicPr>
        <p:blipFill rotWithShape="1">
          <a:blip r:embed="rId5">
            <a:alphaModFix/>
          </a:blip>
          <a:srcRect b="0" l="0" r="0" t="0"/>
          <a:stretch/>
        </p:blipFill>
        <p:spPr>
          <a:xfrm>
            <a:off x="2344366" y="3257550"/>
            <a:ext cx="3311150" cy="1676399"/>
          </a:xfrm>
          <a:prstGeom prst="rect">
            <a:avLst/>
          </a:prstGeom>
          <a:noFill/>
          <a:ln>
            <a:noFill/>
          </a:ln>
        </p:spPr>
      </p:pic>
      <p:pic>
        <p:nvPicPr>
          <p:cNvPr id="542" name="Google Shape;542;g1f019bc57d1_0_260"/>
          <p:cNvPicPr preferRelativeResize="0"/>
          <p:nvPr/>
        </p:nvPicPr>
        <p:blipFill rotWithShape="1">
          <a:blip r:embed="rId6">
            <a:alphaModFix/>
          </a:blip>
          <a:srcRect b="0" l="0" r="0" t="0"/>
          <a:stretch/>
        </p:blipFill>
        <p:spPr>
          <a:xfrm>
            <a:off x="6019800" y="990599"/>
            <a:ext cx="2919803" cy="394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f019bc57d1_0_268"/>
          <p:cNvSpPr txBox="1"/>
          <p:nvPr>
            <p:ph type="title"/>
          </p:nvPr>
        </p:nvSpPr>
        <p:spPr>
          <a:xfrm>
            <a:off x="609600" y="-20968"/>
            <a:ext cx="7701000" cy="86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Perceptron Model </a:t>
            </a:r>
            <a:endParaRPr sz="3200"/>
          </a:p>
        </p:txBody>
      </p:sp>
      <p:pic>
        <p:nvPicPr>
          <p:cNvPr id="548" name="Google Shape;548;g1f019bc57d1_0_268"/>
          <p:cNvPicPr preferRelativeResize="0"/>
          <p:nvPr/>
        </p:nvPicPr>
        <p:blipFill rotWithShape="1">
          <a:blip r:embed="rId3">
            <a:alphaModFix/>
          </a:blip>
          <a:srcRect b="0" l="0" r="0" t="0"/>
          <a:stretch/>
        </p:blipFill>
        <p:spPr>
          <a:xfrm>
            <a:off x="4598143" y="895350"/>
            <a:ext cx="4514850" cy="1753229"/>
          </a:xfrm>
          <a:prstGeom prst="rect">
            <a:avLst/>
          </a:prstGeom>
          <a:noFill/>
          <a:ln>
            <a:noFill/>
          </a:ln>
        </p:spPr>
      </p:pic>
      <p:sp>
        <p:nvSpPr>
          <p:cNvPr id="549" name="Google Shape;549;g1f019bc57d1_0_268"/>
          <p:cNvSpPr/>
          <p:nvPr/>
        </p:nvSpPr>
        <p:spPr>
          <a:xfrm>
            <a:off x="457200" y="895350"/>
            <a:ext cx="3962400" cy="83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Consider the task of predicting whether I would watch a random game of football on TV or not</a:t>
            </a:r>
            <a:endParaRPr b="0" i="0" sz="1400" u="none" cap="none" strike="noStrike">
              <a:solidFill>
                <a:srgbClr val="000000"/>
              </a:solidFill>
              <a:latin typeface="Arial"/>
              <a:ea typeface="Arial"/>
              <a:cs typeface="Arial"/>
              <a:sym typeface="Arial"/>
            </a:endParaRPr>
          </a:p>
        </p:txBody>
      </p:sp>
      <p:sp>
        <p:nvSpPr>
          <p:cNvPr id="550" name="Google Shape;550;g1f019bc57d1_0_268"/>
          <p:cNvSpPr/>
          <p:nvPr/>
        </p:nvSpPr>
        <p:spPr>
          <a:xfrm>
            <a:off x="416668" y="1922741"/>
            <a:ext cx="4114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Here, w</a:t>
            </a:r>
            <a:r>
              <a:rPr b="0" baseline="-25000" i="0" lang="en-IN" sz="1600" u="none" cap="none" strike="noStrike">
                <a:solidFill>
                  <a:schemeClr val="lt1"/>
                </a:solidFill>
                <a:latin typeface="Calibri"/>
                <a:ea typeface="Calibri"/>
                <a:cs typeface="Calibri"/>
                <a:sym typeface="Calibri"/>
              </a:rPr>
              <a:t>0</a:t>
            </a:r>
            <a:r>
              <a:rPr b="0" i="0" lang="en-IN" sz="1600" u="none" cap="none" strike="noStrike">
                <a:solidFill>
                  <a:schemeClr val="lt1"/>
                </a:solidFill>
                <a:latin typeface="Calibri"/>
                <a:ea typeface="Calibri"/>
                <a:cs typeface="Calibri"/>
                <a:sym typeface="Calibri"/>
              </a:rPr>
              <a:t> is called the bias because it represents </a:t>
            </a:r>
            <a:endParaRPr b="0"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 prior</a:t>
            </a:r>
            <a:endParaRPr b="0" i="0" sz="1400" u="none" cap="none" strike="noStrike">
              <a:solidFill>
                <a:srgbClr val="000000"/>
              </a:solidFill>
              <a:latin typeface="Arial"/>
              <a:ea typeface="Arial"/>
              <a:cs typeface="Arial"/>
              <a:sym typeface="Arial"/>
            </a:endParaRPr>
          </a:p>
        </p:txBody>
      </p:sp>
      <p:sp>
        <p:nvSpPr>
          <p:cNvPr id="551" name="Google Shape;551;g1f019bc57d1_0_268"/>
          <p:cNvSpPr/>
          <p:nvPr/>
        </p:nvSpPr>
        <p:spPr>
          <a:xfrm>
            <a:off x="381000" y="2703910"/>
            <a:ext cx="41148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A football freak may have a very low threshold and may watch any football game irrespective of the league, club or importance of the game [theta = 0]</a:t>
            </a:r>
            <a:endParaRPr b="0" i="0" sz="1400" u="none" cap="none" strike="noStrike">
              <a:solidFill>
                <a:srgbClr val="000000"/>
              </a:solidFill>
              <a:latin typeface="Arial"/>
              <a:ea typeface="Arial"/>
              <a:cs typeface="Arial"/>
              <a:sym typeface="Arial"/>
            </a:endParaRPr>
          </a:p>
        </p:txBody>
      </p:sp>
      <p:sp>
        <p:nvSpPr>
          <p:cNvPr id="552" name="Google Shape;552;g1f019bc57d1_0_268"/>
          <p:cNvSpPr/>
          <p:nvPr/>
        </p:nvSpPr>
        <p:spPr>
          <a:xfrm>
            <a:off x="385864" y="3833208"/>
            <a:ext cx="4572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A selective viewer like me may only watch a football game that is a premier league game, featuring Man United game and is not friendly [</a:t>
            </a:r>
            <a:r>
              <a:rPr b="1" i="1" lang="en-IN" sz="1600" u="none" cap="none" strike="noStrike">
                <a:solidFill>
                  <a:schemeClr val="lt1"/>
                </a:solidFill>
                <a:latin typeface="Calibri"/>
                <a:ea typeface="Calibri"/>
                <a:cs typeface="Calibri"/>
                <a:sym typeface="Calibri"/>
              </a:rPr>
              <a:t>theta = 2</a:t>
            </a:r>
            <a:r>
              <a:rPr b="0" i="0" lang="en-IN" sz="16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553" name="Google Shape;553;g1f019bc57d1_0_268"/>
          <p:cNvSpPr/>
          <p:nvPr/>
        </p:nvSpPr>
        <p:spPr>
          <a:xfrm>
            <a:off x="5141068" y="2679464"/>
            <a:ext cx="3429000" cy="83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The point is, the weights and the bias will depend on the data ( viewing history in this case)</a:t>
            </a:r>
            <a:endParaRPr b="0" i="0" sz="1600" u="none" cap="none" strike="noStrike">
              <a:solidFill>
                <a:schemeClr val="lt1"/>
              </a:solidFill>
              <a:latin typeface="Calibri"/>
              <a:ea typeface="Calibri"/>
              <a:cs typeface="Calibri"/>
              <a:sym typeface="Calibri"/>
            </a:endParaRPr>
          </a:p>
        </p:txBody>
      </p:sp>
      <p:sp>
        <p:nvSpPr>
          <p:cNvPr id="554" name="Google Shape;554;g1f019bc57d1_0_268"/>
          <p:cNvSpPr/>
          <p:nvPr/>
        </p:nvSpPr>
        <p:spPr>
          <a:xfrm>
            <a:off x="5149174" y="3586987"/>
            <a:ext cx="34986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Based on the data, if needed the model may have to give a lot of importance (high weight) to the isManUnitedPlaying input and penalize the weights of other inputs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f019bc57d1_0_279"/>
          <p:cNvSpPr txBox="1"/>
          <p:nvPr>
            <p:ph type="title"/>
          </p:nvPr>
        </p:nvSpPr>
        <p:spPr>
          <a:xfrm>
            <a:off x="609600" y="-20968"/>
            <a:ext cx="77010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200"/>
              <a:buFont typeface="Calibri"/>
              <a:buNone/>
            </a:pPr>
            <a:r>
              <a:rPr lang="en-IN" sz="3200"/>
              <a:t>Perceptron vs McCulloch-Pitts Neuron</a:t>
            </a:r>
            <a:endParaRPr/>
          </a:p>
        </p:txBody>
      </p:sp>
      <p:pic>
        <p:nvPicPr>
          <p:cNvPr id="560" name="Google Shape;560;g1f019bc57d1_0_279"/>
          <p:cNvPicPr preferRelativeResize="0"/>
          <p:nvPr/>
        </p:nvPicPr>
        <p:blipFill rotWithShape="1">
          <a:blip r:embed="rId3">
            <a:alphaModFix/>
          </a:blip>
          <a:srcRect b="0" l="0" r="0" t="0"/>
          <a:stretch/>
        </p:blipFill>
        <p:spPr>
          <a:xfrm>
            <a:off x="3581400" y="946095"/>
            <a:ext cx="5562601" cy="1780911"/>
          </a:xfrm>
          <a:prstGeom prst="rect">
            <a:avLst/>
          </a:prstGeom>
          <a:noFill/>
          <a:ln>
            <a:noFill/>
          </a:ln>
        </p:spPr>
      </p:pic>
      <p:sp>
        <p:nvSpPr>
          <p:cNvPr id="561" name="Google Shape;561;g1f019bc57d1_0_279"/>
          <p:cNvSpPr/>
          <p:nvPr/>
        </p:nvSpPr>
        <p:spPr>
          <a:xfrm>
            <a:off x="76200" y="1200150"/>
            <a:ext cx="3352800" cy="1200300"/>
          </a:xfrm>
          <a:prstGeom prst="rect">
            <a:avLst/>
          </a:prstGeom>
          <a:solidFill>
            <a:srgbClr val="E1E0E4"/>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rgbClr val="E649C9"/>
                </a:solidFill>
                <a:latin typeface="Calibri"/>
                <a:ea typeface="Calibri"/>
                <a:cs typeface="Calibri"/>
                <a:sym typeface="Calibri"/>
              </a:rPr>
              <a:t>From the equations, it is clear that even a perceptron separates the input space into two halves, positive and negative</a:t>
            </a:r>
            <a:endParaRPr b="0" i="0" sz="1400" u="none" cap="none" strike="noStrike">
              <a:solidFill>
                <a:srgbClr val="000000"/>
              </a:solidFill>
              <a:latin typeface="Arial"/>
              <a:ea typeface="Arial"/>
              <a:cs typeface="Arial"/>
              <a:sym typeface="Arial"/>
            </a:endParaRPr>
          </a:p>
        </p:txBody>
      </p:sp>
      <p:sp>
        <p:nvSpPr>
          <p:cNvPr id="562" name="Google Shape;562;g1f019bc57d1_0_279"/>
          <p:cNvSpPr/>
          <p:nvPr/>
        </p:nvSpPr>
        <p:spPr>
          <a:xfrm>
            <a:off x="105383" y="2876550"/>
            <a:ext cx="8871600" cy="646200"/>
          </a:xfrm>
          <a:prstGeom prst="rect">
            <a:avLst/>
          </a:prstGeom>
          <a:solidFill>
            <a:srgbClr val="C4C3C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All the inputs that produce an output 1 lie on one side (positive half space) and all the inputs that produce an output 0 lie on the other side (negative half space)</a:t>
            </a:r>
            <a:endParaRPr b="0" i="0" sz="1400" u="none" cap="none" strike="noStrike">
              <a:solidFill>
                <a:srgbClr val="000000"/>
              </a:solidFill>
              <a:latin typeface="Arial"/>
              <a:ea typeface="Arial"/>
              <a:cs typeface="Arial"/>
              <a:sym typeface="Arial"/>
            </a:endParaRPr>
          </a:p>
        </p:txBody>
      </p:sp>
      <p:sp>
        <p:nvSpPr>
          <p:cNvPr id="563" name="Google Shape;563;g1f019bc57d1_0_279"/>
          <p:cNvSpPr/>
          <p:nvPr/>
        </p:nvSpPr>
        <p:spPr>
          <a:xfrm>
            <a:off x="76200" y="3562350"/>
            <a:ext cx="8763000" cy="646200"/>
          </a:xfrm>
          <a:prstGeom prst="rect">
            <a:avLst/>
          </a:prstGeom>
          <a:solidFill>
            <a:srgbClr val="A7A4B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7030A0"/>
                </a:solidFill>
                <a:latin typeface="Calibri"/>
                <a:ea typeface="Calibri"/>
                <a:cs typeface="Calibri"/>
                <a:sym typeface="Calibri"/>
              </a:rPr>
              <a:t>A single perceptron can only be used to implement linearly separable functions, just like the M-P neuron</a:t>
            </a:r>
            <a:endParaRPr b="0" i="0" sz="1400" u="none" cap="none" strike="noStrike">
              <a:solidFill>
                <a:srgbClr val="000000"/>
              </a:solidFill>
              <a:latin typeface="Arial"/>
              <a:ea typeface="Arial"/>
              <a:cs typeface="Arial"/>
              <a:sym typeface="Arial"/>
            </a:endParaRPr>
          </a:p>
        </p:txBody>
      </p:sp>
      <p:sp>
        <p:nvSpPr>
          <p:cNvPr id="564" name="Google Shape;564;g1f019bc57d1_0_279"/>
          <p:cNvSpPr/>
          <p:nvPr/>
        </p:nvSpPr>
        <p:spPr>
          <a:xfrm>
            <a:off x="72957" y="4248150"/>
            <a:ext cx="4346700" cy="523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FF0000"/>
                </a:solidFill>
                <a:latin typeface="Calibri"/>
                <a:ea typeface="Calibri"/>
                <a:cs typeface="Calibri"/>
                <a:sym typeface="Calibri"/>
              </a:rPr>
              <a:t>Then what is the difference? Why do we claim that the perceptron is an updated version of an M-P neuron?</a:t>
            </a:r>
            <a:endParaRPr b="0" i="0" sz="1400" u="none" cap="none" strike="noStrike">
              <a:solidFill>
                <a:srgbClr val="000000"/>
              </a:solidFill>
              <a:latin typeface="Arial"/>
              <a:ea typeface="Arial"/>
              <a:cs typeface="Arial"/>
              <a:sym typeface="Arial"/>
            </a:endParaRPr>
          </a:p>
        </p:txBody>
      </p:sp>
      <p:sp>
        <p:nvSpPr>
          <p:cNvPr id="565" name="Google Shape;565;g1f019bc57d1_0_279"/>
          <p:cNvSpPr/>
          <p:nvPr/>
        </p:nvSpPr>
        <p:spPr>
          <a:xfrm>
            <a:off x="4507149" y="4248150"/>
            <a:ext cx="4572000" cy="6462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weights, including the threshold can be learned and the inputs can be real values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f019bc57d1_0_289"/>
          <p:cNvSpPr txBox="1"/>
          <p:nvPr>
            <p:ph type="title"/>
          </p:nvPr>
        </p:nvSpPr>
        <p:spPr>
          <a:xfrm>
            <a:off x="609600" y="-20968"/>
            <a:ext cx="77010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200"/>
              <a:buFont typeface="Calibri"/>
              <a:buNone/>
            </a:pPr>
            <a:br>
              <a:rPr lang="en-IN" sz="3200"/>
            </a:br>
            <a:br>
              <a:rPr lang="en-IN" sz="3200"/>
            </a:br>
            <a:r>
              <a:rPr lang="en-IN" sz="3200"/>
              <a:t>Boolean Functions Using Perceptron </a:t>
            </a:r>
            <a:endParaRPr sz="3200"/>
          </a:p>
        </p:txBody>
      </p:sp>
      <p:pic>
        <p:nvPicPr>
          <p:cNvPr id="571" name="Google Shape;571;g1f019bc57d1_0_289"/>
          <p:cNvPicPr preferRelativeResize="0"/>
          <p:nvPr/>
        </p:nvPicPr>
        <p:blipFill rotWithShape="1">
          <a:blip r:embed="rId3">
            <a:alphaModFix/>
          </a:blip>
          <a:srcRect b="0" l="0" r="0" t="0"/>
          <a:stretch/>
        </p:blipFill>
        <p:spPr>
          <a:xfrm>
            <a:off x="152400" y="971550"/>
            <a:ext cx="3733800" cy="1686232"/>
          </a:xfrm>
          <a:prstGeom prst="rect">
            <a:avLst/>
          </a:prstGeom>
          <a:noFill/>
          <a:ln>
            <a:noFill/>
          </a:ln>
        </p:spPr>
      </p:pic>
      <p:pic>
        <p:nvPicPr>
          <p:cNvPr id="572" name="Google Shape;572;g1f019bc57d1_0_289"/>
          <p:cNvPicPr preferRelativeResize="0"/>
          <p:nvPr/>
        </p:nvPicPr>
        <p:blipFill rotWithShape="1">
          <a:blip r:embed="rId4">
            <a:alphaModFix/>
          </a:blip>
          <a:srcRect b="0" l="0" r="0" t="0"/>
          <a:stretch/>
        </p:blipFill>
        <p:spPr>
          <a:xfrm>
            <a:off x="4176409" y="962332"/>
            <a:ext cx="4619625" cy="1695450"/>
          </a:xfrm>
          <a:prstGeom prst="rect">
            <a:avLst/>
          </a:prstGeom>
          <a:noFill/>
          <a:ln>
            <a:noFill/>
          </a:ln>
        </p:spPr>
      </p:pic>
      <p:sp>
        <p:nvSpPr>
          <p:cNvPr id="573" name="Google Shape;573;g1f019bc57d1_0_289"/>
          <p:cNvSpPr/>
          <p:nvPr/>
        </p:nvSpPr>
        <p:spPr>
          <a:xfrm>
            <a:off x="144294" y="3028950"/>
            <a:ext cx="4046700" cy="646200"/>
          </a:xfrm>
          <a:prstGeom prst="rect">
            <a:avLst/>
          </a:prstGeom>
          <a:solidFill>
            <a:srgbClr val="EE86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7030A0"/>
                </a:solidFill>
                <a:latin typeface="Calibri"/>
                <a:ea typeface="Calibri"/>
                <a:cs typeface="Calibri"/>
                <a:sym typeface="Calibri"/>
              </a:rPr>
              <a:t>One possible solution to this set of inequalities is w</a:t>
            </a:r>
            <a:r>
              <a:rPr b="0" baseline="-25000" i="0" lang="en-IN" sz="1800" u="none" cap="none" strike="noStrike">
                <a:solidFill>
                  <a:srgbClr val="7030A0"/>
                </a:solidFill>
                <a:latin typeface="Calibri"/>
                <a:ea typeface="Calibri"/>
                <a:cs typeface="Calibri"/>
                <a:sym typeface="Calibri"/>
              </a:rPr>
              <a:t>0</a:t>
            </a:r>
            <a:r>
              <a:rPr b="0" i="0" lang="en-IN" sz="1800" u="none" cap="none" strike="noStrike">
                <a:solidFill>
                  <a:srgbClr val="7030A0"/>
                </a:solidFill>
                <a:latin typeface="Calibri"/>
                <a:ea typeface="Calibri"/>
                <a:cs typeface="Calibri"/>
                <a:sym typeface="Calibri"/>
              </a:rPr>
              <a:t> = −1, w</a:t>
            </a:r>
            <a:r>
              <a:rPr b="0" baseline="-25000" i="0" lang="en-IN" sz="1800" u="none" cap="none" strike="noStrike">
                <a:solidFill>
                  <a:srgbClr val="7030A0"/>
                </a:solidFill>
                <a:latin typeface="Calibri"/>
                <a:ea typeface="Calibri"/>
                <a:cs typeface="Calibri"/>
                <a:sym typeface="Calibri"/>
              </a:rPr>
              <a:t>1</a:t>
            </a:r>
            <a:r>
              <a:rPr b="0" i="0" lang="en-IN" sz="1800" u="none" cap="none" strike="noStrike">
                <a:solidFill>
                  <a:srgbClr val="7030A0"/>
                </a:solidFill>
                <a:latin typeface="Calibri"/>
                <a:ea typeface="Calibri"/>
                <a:cs typeface="Calibri"/>
                <a:sym typeface="Calibri"/>
              </a:rPr>
              <a:t> = 1.1, , w</a:t>
            </a:r>
            <a:r>
              <a:rPr b="0" baseline="-25000" i="0" lang="en-IN" sz="1800" u="none" cap="none" strike="noStrike">
                <a:solidFill>
                  <a:srgbClr val="7030A0"/>
                </a:solidFill>
                <a:latin typeface="Calibri"/>
                <a:ea typeface="Calibri"/>
                <a:cs typeface="Calibri"/>
                <a:sym typeface="Calibri"/>
              </a:rPr>
              <a:t>2</a:t>
            </a:r>
            <a:r>
              <a:rPr b="0" i="0" lang="en-IN" sz="1800" u="none" cap="none" strike="noStrike">
                <a:solidFill>
                  <a:srgbClr val="7030A0"/>
                </a:solidFill>
                <a:latin typeface="Calibri"/>
                <a:ea typeface="Calibri"/>
                <a:cs typeface="Calibri"/>
                <a:sym typeface="Calibri"/>
              </a:rPr>
              <a:t> = 1.1</a:t>
            </a:r>
            <a:endParaRPr b="0" i="0" sz="1400" u="none" cap="none" strike="noStrike">
              <a:solidFill>
                <a:srgbClr val="000000"/>
              </a:solidFill>
              <a:latin typeface="Arial"/>
              <a:ea typeface="Arial"/>
              <a:cs typeface="Arial"/>
              <a:sym typeface="Arial"/>
            </a:endParaRPr>
          </a:p>
        </p:txBody>
      </p:sp>
      <p:pic>
        <p:nvPicPr>
          <p:cNvPr id="574" name="Google Shape;574;g1f019bc57d1_0_289"/>
          <p:cNvPicPr preferRelativeResize="0"/>
          <p:nvPr/>
        </p:nvPicPr>
        <p:blipFill rotWithShape="1">
          <a:blip r:embed="rId5">
            <a:alphaModFix/>
          </a:blip>
          <a:srcRect b="0" l="0" r="0" t="0"/>
          <a:stretch/>
        </p:blipFill>
        <p:spPr>
          <a:xfrm>
            <a:off x="4495800" y="2775509"/>
            <a:ext cx="2598906" cy="2166715"/>
          </a:xfrm>
          <a:prstGeom prst="rect">
            <a:avLst/>
          </a:prstGeom>
          <a:noFill/>
          <a:ln>
            <a:noFill/>
          </a:ln>
        </p:spPr>
      </p:pic>
      <p:sp>
        <p:nvSpPr>
          <p:cNvPr id="575" name="Google Shape;575;g1f019bc57d1_0_289"/>
          <p:cNvSpPr/>
          <p:nvPr/>
        </p:nvSpPr>
        <p:spPr>
          <a:xfrm>
            <a:off x="304800" y="4171950"/>
            <a:ext cx="3472200" cy="369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you can try it out for AND function </a:t>
            </a:r>
            <a:endParaRPr b="0" i="0" sz="18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f019bc57d1_0_298"/>
          <p:cNvSpPr txBox="1"/>
          <p:nvPr>
            <p:ph type="title"/>
          </p:nvPr>
        </p:nvSpPr>
        <p:spPr>
          <a:xfrm>
            <a:off x="609600" y="-20968"/>
            <a:ext cx="7543800" cy="648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3200"/>
              <a:buFont typeface="Calibri"/>
              <a:buNone/>
            </a:pPr>
            <a:r>
              <a:rPr lang="en-IN" sz="3200"/>
              <a:t>Errors and Error Surfaces</a:t>
            </a:r>
            <a:endParaRPr/>
          </a:p>
        </p:txBody>
      </p:sp>
      <p:sp>
        <p:nvSpPr>
          <p:cNvPr id="581" name="Google Shape;581;g1f019bc57d1_0_298"/>
          <p:cNvSpPr/>
          <p:nvPr/>
        </p:nvSpPr>
        <p:spPr>
          <a:xfrm>
            <a:off x="457200" y="558541"/>
            <a:ext cx="7848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Let us fix the threshold (−w</a:t>
            </a:r>
            <a:r>
              <a:rPr b="0" baseline="-25000" i="0" lang="en-IN" sz="1800" u="none" cap="none" strike="noStrike">
                <a:solidFill>
                  <a:schemeClr val="lt1"/>
                </a:solidFill>
                <a:latin typeface="Calibri"/>
                <a:ea typeface="Calibri"/>
                <a:cs typeface="Calibri"/>
                <a:sym typeface="Calibri"/>
              </a:rPr>
              <a:t>0</a:t>
            </a:r>
            <a:r>
              <a:rPr b="0" i="0" lang="en-IN" sz="1800" u="none" cap="none" strike="noStrike">
                <a:solidFill>
                  <a:schemeClr val="lt1"/>
                </a:solidFill>
                <a:latin typeface="Calibri"/>
                <a:ea typeface="Calibri"/>
                <a:cs typeface="Calibri"/>
                <a:sym typeface="Calibri"/>
              </a:rPr>
              <a:t> = 1) and try different values of w1, w2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Say, w</a:t>
            </a:r>
            <a:r>
              <a:rPr b="0" baseline="-25000" i="0" lang="en-IN" sz="1800" u="none" cap="none" strike="noStrike">
                <a:solidFill>
                  <a:schemeClr val="lt1"/>
                </a:solidFill>
                <a:latin typeface="Calibri"/>
                <a:ea typeface="Calibri"/>
                <a:cs typeface="Calibri"/>
                <a:sym typeface="Calibri"/>
              </a:rPr>
              <a:t>1</a:t>
            </a:r>
            <a:r>
              <a:rPr b="0" i="0" lang="en-IN" sz="1800" u="none" cap="none" strike="noStrike">
                <a:solidFill>
                  <a:schemeClr val="lt1"/>
                </a:solidFill>
                <a:latin typeface="Calibri"/>
                <a:ea typeface="Calibri"/>
                <a:cs typeface="Calibri"/>
                <a:sym typeface="Calibri"/>
              </a:rPr>
              <a:t> = −1, w</a:t>
            </a:r>
            <a:r>
              <a:rPr b="0" baseline="-25000" i="0" lang="en-IN" sz="1800" u="none" cap="none" strike="noStrike">
                <a:solidFill>
                  <a:schemeClr val="lt1"/>
                </a:solidFill>
                <a:latin typeface="Calibri"/>
                <a:ea typeface="Calibri"/>
                <a:cs typeface="Calibri"/>
                <a:sym typeface="Calibri"/>
              </a:rPr>
              <a:t>2</a:t>
            </a:r>
            <a:r>
              <a:rPr b="0" i="0" lang="en-IN" sz="1800" u="none" cap="none" strike="noStrike">
                <a:solidFill>
                  <a:schemeClr val="lt1"/>
                </a:solidFill>
                <a:latin typeface="Calibri"/>
                <a:ea typeface="Calibri"/>
                <a:cs typeface="Calibri"/>
                <a:sym typeface="Calibri"/>
              </a:rPr>
              <a:t> = −1</a:t>
            </a:r>
            <a:endParaRPr b="0" i="0" sz="1400" u="none" cap="none" strike="noStrike">
              <a:solidFill>
                <a:srgbClr val="000000"/>
              </a:solidFill>
              <a:latin typeface="Arial"/>
              <a:ea typeface="Arial"/>
              <a:cs typeface="Arial"/>
              <a:sym typeface="Arial"/>
            </a:endParaRPr>
          </a:p>
        </p:txBody>
      </p:sp>
      <p:pic>
        <p:nvPicPr>
          <p:cNvPr id="582" name="Google Shape;582;g1f019bc57d1_0_298"/>
          <p:cNvPicPr preferRelativeResize="0"/>
          <p:nvPr/>
        </p:nvPicPr>
        <p:blipFill rotWithShape="1">
          <a:blip r:embed="rId3">
            <a:alphaModFix/>
          </a:blip>
          <a:srcRect b="0" l="0" r="0" t="0"/>
          <a:stretch/>
        </p:blipFill>
        <p:spPr>
          <a:xfrm>
            <a:off x="299143" y="1506533"/>
            <a:ext cx="2628506" cy="2566987"/>
          </a:xfrm>
          <a:prstGeom prst="rect">
            <a:avLst/>
          </a:prstGeom>
          <a:noFill/>
          <a:ln>
            <a:noFill/>
          </a:ln>
        </p:spPr>
      </p:pic>
      <p:sp>
        <p:nvSpPr>
          <p:cNvPr id="583" name="Google Shape;583;g1f019bc57d1_0_298"/>
          <p:cNvSpPr/>
          <p:nvPr/>
        </p:nvSpPr>
        <p:spPr>
          <a:xfrm>
            <a:off x="3504651" y="1204471"/>
            <a:ext cx="1763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w1 = 1.5, w2 = 0</a:t>
            </a:r>
            <a:endParaRPr b="0" i="0" sz="1400" u="none" cap="none" strike="noStrike">
              <a:solidFill>
                <a:srgbClr val="000000"/>
              </a:solidFill>
              <a:latin typeface="Arial"/>
              <a:ea typeface="Arial"/>
              <a:cs typeface="Arial"/>
              <a:sym typeface="Arial"/>
            </a:endParaRPr>
          </a:p>
        </p:txBody>
      </p:sp>
      <p:pic>
        <p:nvPicPr>
          <p:cNvPr id="584" name="Google Shape;584;g1f019bc57d1_0_298"/>
          <p:cNvPicPr preferRelativeResize="0"/>
          <p:nvPr/>
        </p:nvPicPr>
        <p:blipFill rotWithShape="1">
          <a:blip r:embed="rId4">
            <a:alphaModFix/>
          </a:blip>
          <a:srcRect b="0" l="0" r="0" t="0"/>
          <a:stretch/>
        </p:blipFill>
        <p:spPr>
          <a:xfrm>
            <a:off x="3340696" y="1580693"/>
            <a:ext cx="2237391" cy="2718206"/>
          </a:xfrm>
          <a:prstGeom prst="rect">
            <a:avLst/>
          </a:prstGeom>
          <a:noFill/>
          <a:ln>
            <a:noFill/>
          </a:ln>
        </p:spPr>
      </p:pic>
      <p:sp>
        <p:nvSpPr>
          <p:cNvPr id="585" name="Google Shape;585;g1f019bc57d1_0_298"/>
          <p:cNvSpPr/>
          <p:nvPr/>
        </p:nvSpPr>
        <p:spPr>
          <a:xfrm>
            <a:off x="6553200" y="1187042"/>
            <a:ext cx="200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w1 = .45, w2 = 0.45</a:t>
            </a:r>
            <a:endParaRPr b="0" i="0" sz="1800" u="none" cap="none" strike="noStrike">
              <a:solidFill>
                <a:schemeClr val="lt1"/>
              </a:solidFill>
              <a:latin typeface="Calibri"/>
              <a:ea typeface="Calibri"/>
              <a:cs typeface="Calibri"/>
              <a:sym typeface="Calibri"/>
            </a:endParaRPr>
          </a:p>
        </p:txBody>
      </p:sp>
      <p:pic>
        <p:nvPicPr>
          <p:cNvPr id="586" name="Google Shape;586;g1f019bc57d1_0_298"/>
          <p:cNvPicPr preferRelativeResize="0"/>
          <p:nvPr/>
        </p:nvPicPr>
        <p:blipFill rotWithShape="1">
          <a:blip r:embed="rId5">
            <a:alphaModFix/>
          </a:blip>
          <a:srcRect b="0" l="0" r="0" t="0"/>
          <a:stretch/>
        </p:blipFill>
        <p:spPr>
          <a:xfrm>
            <a:off x="6172200" y="1548708"/>
            <a:ext cx="2667000" cy="2750191"/>
          </a:xfrm>
          <a:prstGeom prst="rect">
            <a:avLst/>
          </a:prstGeom>
          <a:noFill/>
          <a:ln>
            <a:noFill/>
          </a:ln>
        </p:spPr>
      </p:pic>
      <p:sp>
        <p:nvSpPr>
          <p:cNvPr id="587" name="Google Shape;587;g1f019bc57d1_0_298"/>
          <p:cNvSpPr/>
          <p:nvPr/>
        </p:nvSpPr>
        <p:spPr>
          <a:xfrm>
            <a:off x="3280652" y="4388656"/>
            <a:ext cx="5783100" cy="646200"/>
          </a:xfrm>
          <a:prstGeom prst="rect">
            <a:avLst/>
          </a:prstGeom>
          <a:solidFill>
            <a:srgbClr val="703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We are interested in finding an algorithm which finds the values of w1, w2 which minimize this error ☺ ☺ </a:t>
            </a:r>
            <a:endParaRPr b="0" i="0" sz="1800" u="none" cap="none" strike="noStrike">
              <a:solidFill>
                <a:schemeClr val="lt1"/>
              </a:solidFill>
              <a:latin typeface="Calibri"/>
              <a:ea typeface="Calibri"/>
              <a:cs typeface="Calibri"/>
              <a:sym typeface="Calibri"/>
            </a:endParaRPr>
          </a:p>
        </p:txBody>
      </p:sp>
      <p:pic>
        <p:nvPicPr>
          <p:cNvPr id="588" name="Google Shape;588;g1f019bc57d1_0_298"/>
          <p:cNvPicPr preferRelativeResize="0"/>
          <p:nvPr/>
        </p:nvPicPr>
        <p:blipFill rotWithShape="1">
          <a:blip r:embed="rId6">
            <a:alphaModFix/>
          </a:blip>
          <a:srcRect b="0" l="0" r="0" t="0"/>
          <a:stretch/>
        </p:blipFill>
        <p:spPr>
          <a:xfrm>
            <a:off x="775195" y="4152612"/>
            <a:ext cx="1676400" cy="9540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b7a91e319a_2_6"/>
          <p:cNvSpPr txBox="1"/>
          <p:nvPr>
            <p:ph type="title"/>
          </p:nvPr>
        </p:nvSpPr>
        <p:spPr>
          <a:xfrm>
            <a:off x="914400" y="1158537"/>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p:txBody>
      </p:sp>
      <p:sp>
        <p:nvSpPr>
          <p:cNvPr id="595" name="Google Shape;595;g2b7a91e319a_2_6"/>
          <p:cNvSpPr txBox="1"/>
          <p:nvPr>
            <p:ph idx="1" type="body"/>
          </p:nvPr>
        </p:nvSpPr>
        <p:spPr>
          <a:xfrm>
            <a:off x="914400" y="2077375"/>
            <a:ext cx="7315200" cy="265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f019bc57d1_0_393"/>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as a binary classifier</a:t>
            </a:r>
            <a:endParaRPr/>
          </a:p>
        </p:txBody>
      </p:sp>
      <p:sp>
        <p:nvSpPr>
          <p:cNvPr id="601" name="Google Shape;601;g1f019bc57d1_0_393"/>
          <p:cNvSpPr/>
          <p:nvPr/>
        </p:nvSpPr>
        <p:spPr>
          <a:xfrm>
            <a:off x="304800" y="1123950"/>
            <a:ext cx="4572000" cy="523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Let us reconsider our problem of deciding whether to watch a movie or not</a:t>
            </a:r>
            <a:endParaRPr b="0" i="0" sz="1400" u="none" cap="none" strike="noStrike">
              <a:solidFill>
                <a:srgbClr val="000000"/>
              </a:solidFill>
              <a:latin typeface="Arial"/>
              <a:ea typeface="Arial"/>
              <a:cs typeface="Arial"/>
              <a:sym typeface="Arial"/>
            </a:endParaRPr>
          </a:p>
        </p:txBody>
      </p:sp>
      <p:sp>
        <p:nvSpPr>
          <p:cNvPr id="602" name="Google Shape;602;g1f019bc57d1_0_393"/>
          <p:cNvSpPr/>
          <p:nvPr/>
        </p:nvSpPr>
        <p:spPr>
          <a:xfrm>
            <a:off x="304800" y="1866530"/>
            <a:ext cx="4572000" cy="738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Suppose we are given a list of m movies and a label (class) associated with each movie indicating whether the user liked this movie or not : binary decision</a:t>
            </a:r>
            <a:endParaRPr b="0" i="0" sz="1400" u="none" cap="none" strike="noStrike">
              <a:solidFill>
                <a:schemeClr val="lt1"/>
              </a:solidFill>
              <a:latin typeface="Calibri"/>
              <a:ea typeface="Calibri"/>
              <a:cs typeface="Calibri"/>
              <a:sym typeface="Calibri"/>
            </a:endParaRPr>
          </a:p>
        </p:txBody>
      </p:sp>
      <p:sp>
        <p:nvSpPr>
          <p:cNvPr id="603" name="Google Shape;603;g1f019bc57d1_0_393"/>
          <p:cNvSpPr/>
          <p:nvPr/>
        </p:nvSpPr>
        <p:spPr>
          <a:xfrm>
            <a:off x="304800" y="3163108"/>
            <a:ext cx="4572000" cy="523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Further, suppose we represent each movie with n features (some boolean, some real valued)</a:t>
            </a:r>
            <a:endParaRPr b="0" i="0" sz="1400" u="none" cap="none" strike="noStrike">
              <a:solidFill>
                <a:srgbClr val="000000"/>
              </a:solidFill>
              <a:latin typeface="Arial"/>
              <a:ea typeface="Arial"/>
              <a:cs typeface="Arial"/>
              <a:sym typeface="Arial"/>
            </a:endParaRPr>
          </a:p>
        </p:txBody>
      </p:sp>
      <p:sp>
        <p:nvSpPr>
          <p:cNvPr id="604" name="Google Shape;604;g1f019bc57d1_0_393"/>
          <p:cNvSpPr/>
          <p:nvPr/>
        </p:nvSpPr>
        <p:spPr>
          <a:xfrm>
            <a:off x="5257800" y="1005813"/>
            <a:ext cx="3429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x</a:t>
            </a:r>
            <a:r>
              <a:rPr b="0" baseline="-25000" i="0" lang="en-IN" sz="1400" u="none" cap="none" strike="noStrike">
                <a:solidFill>
                  <a:schemeClr val="lt1"/>
                </a:solidFill>
                <a:latin typeface="Calibri"/>
                <a:ea typeface="Calibri"/>
                <a:cs typeface="Calibri"/>
                <a:sym typeface="Calibri"/>
              </a:rPr>
              <a:t>1 </a:t>
            </a:r>
            <a:r>
              <a:rPr b="0" i="0" lang="en-IN" sz="1400" u="none" cap="none" strike="noStrike">
                <a:solidFill>
                  <a:schemeClr val="lt1"/>
                </a:solidFill>
                <a:latin typeface="Calibri"/>
                <a:ea typeface="Calibri"/>
                <a:cs typeface="Calibri"/>
                <a:sym typeface="Calibri"/>
              </a:rPr>
              <a:t>= isActorRajinikanth</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x</a:t>
            </a:r>
            <a:r>
              <a:rPr b="0" baseline="-25000" i="0" lang="en-IN" sz="1400" u="none" cap="none" strike="noStrike">
                <a:solidFill>
                  <a:schemeClr val="lt1"/>
                </a:solidFill>
                <a:latin typeface="Calibri"/>
                <a:ea typeface="Calibri"/>
                <a:cs typeface="Calibri"/>
                <a:sym typeface="Calibri"/>
              </a:rPr>
              <a:t>2</a:t>
            </a:r>
            <a:r>
              <a:rPr b="0" i="0" lang="en-IN" sz="1400" u="none" cap="none" strike="noStrike">
                <a:solidFill>
                  <a:schemeClr val="lt1"/>
                </a:solidFill>
                <a:latin typeface="Calibri"/>
                <a:ea typeface="Calibri"/>
                <a:cs typeface="Calibri"/>
                <a:sym typeface="Calibri"/>
              </a:rPr>
              <a:t> = isGenreFamily</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x</a:t>
            </a:r>
            <a:r>
              <a:rPr b="0" baseline="-25000" i="0" lang="en-IN" sz="1400" u="none" cap="none" strike="noStrike">
                <a:solidFill>
                  <a:schemeClr val="lt1"/>
                </a:solidFill>
                <a:latin typeface="Calibri"/>
                <a:ea typeface="Calibri"/>
                <a:cs typeface="Calibri"/>
                <a:sym typeface="Calibri"/>
              </a:rPr>
              <a:t>3</a:t>
            </a:r>
            <a:r>
              <a:rPr b="0" i="0" lang="en-IN" sz="1400" u="none" cap="none" strike="noStrike">
                <a:solidFill>
                  <a:schemeClr val="lt1"/>
                </a:solidFill>
                <a:latin typeface="Calibri"/>
                <a:ea typeface="Calibri"/>
                <a:cs typeface="Calibri"/>
                <a:sym typeface="Calibri"/>
              </a:rPr>
              <a:t> = isDirectorKSRavi</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x</a:t>
            </a:r>
            <a:r>
              <a:rPr b="0" baseline="-25000" i="0" lang="en-IN" sz="1400" u="none" cap="none" strike="noStrike">
                <a:solidFill>
                  <a:schemeClr val="lt1"/>
                </a:solidFill>
                <a:latin typeface="Calibri"/>
                <a:ea typeface="Calibri"/>
                <a:cs typeface="Calibri"/>
                <a:sym typeface="Calibri"/>
              </a:rPr>
              <a:t>4</a:t>
            </a:r>
            <a:r>
              <a:rPr b="0" i="0" lang="en-IN" sz="1400" u="none" cap="none" strike="noStrike">
                <a:solidFill>
                  <a:schemeClr val="lt1"/>
                </a:solidFill>
                <a:latin typeface="Calibri"/>
                <a:ea typeface="Calibri"/>
                <a:cs typeface="Calibri"/>
                <a:sym typeface="Calibri"/>
              </a:rPr>
              <a:t> = imdbRating(scaled to 0 to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x</a:t>
            </a:r>
            <a:r>
              <a:rPr b="0" baseline="-25000" i="0" lang="en-IN" sz="1400" u="none" cap="none" strike="noStrike">
                <a:solidFill>
                  <a:schemeClr val="lt1"/>
                </a:solidFill>
                <a:latin typeface="Calibri"/>
                <a:ea typeface="Calibri"/>
                <a:cs typeface="Calibri"/>
                <a:sym typeface="Calibri"/>
              </a:rPr>
              <a:t>n</a:t>
            </a:r>
            <a:r>
              <a:rPr b="0" i="0" lang="en-IN" sz="1400" u="none" cap="none" strike="noStrike">
                <a:solidFill>
                  <a:schemeClr val="lt1"/>
                </a:solidFill>
                <a:latin typeface="Calibri"/>
                <a:ea typeface="Calibri"/>
                <a:cs typeface="Calibri"/>
                <a:sym typeface="Calibri"/>
              </a:rPr>
              <a:t> = criticsRating(scaled to 0 to 1)</a:t>
            </a:r>
            <a:endParaRPr b="0" i="0" sz="1400" u="none" cap="none" strike="noStrike">
              <a:solidFill>
                <a:srgbClr val="000000"/>
              </a:solidFill>
              <a:latin typeface="Arial"/>
              <a:ea typeface="Arial"/>
              <a:cs typeface="Arial"/>
              <a:sym typeface="Arial"/>
            </a:endParaRPr>
          </a:p>
        </p:txBody>
      </p:sp>
      <p:sp>
        <p:nvSpPr>
          <p:cNvPr id="605" name="Google Shape;605;g1f019bc57d1_0_393"/>
          <p:cNvSpPr/>
          <p:nvPr/>
        </p:nvSpPr>
        <p:spPr>
          <a:xfrm>
            <a:off x="286966" y="4086438"/>
            <a:ext cx="4572000" cy="523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We will assume that the data is linearly separable and we want a perceptron to learn how to make this decision</a:t>
            </a:r>
            <a:endParaRPr b="0" i="0" sz="1400" u="none" cap="none" strike="noStrike">
              <a:solidFill>
                <a:srgbClr val="000000"/>
              </a:solidFill>
              <a:latin typeface="Arial"/>
              <a:ea typeface="Arial"/>
              <a:cs typeface="Arial"/>
              <a:sym typeface="Arial"/>
            </a:endParaRPr>
          </a:p>
        </p:txBody>
      </p:sp>
      <p:sp>
        <p:nvSpPr>
          <p:cNvPr id="606" name="Google Shape;606;g1f019bc57d1_0_393"/>
          <p:cNvSpPr/>
          <p:nvPr/>
        </p:nvSpPr>
        <p:spPr>
          <a:xfrm>
            <a:off x="4904362" y="4240326"/>
            <a:ext cx="42576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In other words, we want the perceptron </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to find the equation of this separating plane (or find the values of w</a:t>
            </a:r>
            <a:r>
              <a:rPr b="0" baseline="-25000" i="0" lang="en-IN" sz="1400" u="none" cap="none" strike="noStrike">
                <a:solidFill>
                  <a:schemeClr val="lt1"/>
                </a:solidFill>
                <a:latin typeface="Calibri"/>
                <a:ea typeface="Calibri"/>
                <a:cs typeface="Calibri"/>
                <a:sym typeface="Calibri"/>
              </a:rPr>
              <a:t>0</a:t>
            </a:r>
            <a:r>
              <a:rPr b="0" i="0" lang="en-IN" sz="1400" u="none" cap="none" strike="noStrike">
                <a:solidFill>
                  <a:schemeClr val="lt1"/>
                </a:solidFill>
                <a:latin typeface="Calibri"/>
                <a:ea typeface="Calibri"/>
                <a:cs typeface="Calibri"/>
                <a:sym typeface="Calibri"/>
              </a:rPr>
              <a:t>, w</a:t>
            </a:r>
            <a:r>
              <a:rPr b="0" baseline="-25000" i="0" lang="en-IN" sz="1400" u="none" cap="none" strike="noStrike">
                <a:solidFill>
                  <a:schemeClr val="lt1"/>
                </a:solidFill>
                <a:latin typeface="Calibri"/>
                <a:ea typeface="Calibri"/>
                <a:cs typeface="Calibri"/>
                <a:sym typeface="Calibri"/>
              </a:rPr>
              <a:t>1</a:t>
            </a:r>
            <a:r>
              <a:rPr b="0" i="0" lang="en-IN" sz="1400" u="none" cap="none" strike="noStrike">
                <a:solidFill>
                  <a:schemeClr val="lt1"/>
                </a:solidFill>
                <a:latin typeface="Calibri"/>
                <a:ea typeface="Calibri"/>
                <a:cs typeface="Calibri"/>
                <a:sym typeface="Calibri"/>
              </a:rPr>
              <a:t>, w</a:t>
            </a:r>
            <a:r>
              <a:rPr b="0" baseline="-25000" i="0" lang="en-IN" sz="1400" u="none" cap="none" strike="noStrike">
                <a:solidFill>
                  <a:schemeClr val="lt1"/>
                </a:solidFill>
                <a:latin typeface="Calibri"/>
                <a:ea typeface="Calibri"/>
                <a:cs typeface="Calibri"/>
                <a:sym typeface="Calibri"/>
              </a:rPr>
              <a:t>2</a:t>
            </a:r>
            <a:r>
              <a:rPr b="0" i="0" lang="en-IN" sz="1400" u="none" cap="none" strike="noStrike">
                <a:solidFill>
                  <a:schemeClr val="lt1"/>
                </a:solidFill>
                <a:latin typeface="Calibri"/>
                <a:ea typeface="Calibri"/>
                <a:cs typeface="Calibri"/>
                <a:sym typeface="Calibri"/>
              </a:rPr>
              <a:t>, .., w</a:t>
            </a:r>
            <a:r>
              <a:rPr b="0" baseline="-25000" i="0" lang="en-IN" sz="1400" u="none" cap="none" strike="noStrike">
                <a:solidFill>
                  <a:schemeClr val="lt1"/>
                </a:solidFill>
                <a:latin typeface="Calibri"/>
                <a:ea typeface="Calibri"/>
                <a:cs typeface="Calibri"/>
                <a:sym typeface="Calibri"/>
              </a:rPr>
              <a:t>m</a:t>
            </a:r>
            <a:r>
              <a:rPr b="0" i="0" lang="en-IN" sz="14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607" name="Google Shape;607;g1f019bc57d1_0_393"/>
          <p:cNvPicPr preferRelativeResize="0"/>
          <p:nvPr/>
        </p:nvPicPr>
        <p:blipFill rotWithShape="1">
          <a:blip r:embed="rId3">
            <a:alphaModFix/>
          </a:blip>
          <a:srcRect b="0" l="0" r="0" t="0"/>
          <a:stretch/>
        </p:blipFill>
        <p:spPr>
          <a:xfrm>
            <a:off x="5410200" y="2418775"/>
            <a:ext cx="2628900" cy="16751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f019bc57d1_0_404"/>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13" name="Google Shape;613;g1f019bc57d1_0_404"/>
          <p:cNvSpPr/>
          <p:nvPr/>
        </p:nvSpPr>
        <p:spPr>
          <a:xfrm>
            <a:off x="838200" y="12001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Algorithm: Perceptron Learning Algorithm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 ← inputs with label 1;</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f019bc57d1_0_409"/>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19" name="Google Shape;619;g1f019bc57d1_0_409"/>
          <p:cNvSpPr/>
          <p:nvPr/>
        </p:nvSpPr>
        <p:spPr>
          <a:xfrm>
            <a:off x="838200" y="1200150"/>
            <a:ext cx="45720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Algorithm: Perceptron Learning Algorithm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 ← inputs with label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N ← inputs with label 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893135" y="438150"/>
            <a:ext cx="7315200" cy="86557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Calibri"/>
              <a:buNone/>
            </a:pPr>
            <a:r>
              <a:rPr lang="en-IN"/>
              <a:t>Neural Networks are taking over!</a:t>
            </a:r>
            <a:endParaRPr/>
          </a:p>
        </p:txBody>
      </p:sp>
      <p:sp>
        <p:nvSpPr>
          <p:cNvPr id="140" name="Google Shape;140;p8"/>
          <p:cNvSpPr/>
          <p:nvPr/>
        </p:nvSpPr>
        <p:spPr>
          <a:xfrm>
            <a:off x="915833" y="1212496"/>
            <a:ext cx="6858000" cy="30469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Calibri"/>
                <a:ea typeface="Calibri"/>
                <a:cs typeface="Calibri"/>
                <a:sym typeface="Calibri"/>
              </a:rPr>
              <a:t>Neural networks have become one of the main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Calibri"/>
                <a:ea typeface="Calibri"/>
                <a:cs typeface="Calibri"/>
                <a:sym typeface="Calibri"/>
              </a:rPr>
              <a:t>approaches to AI: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lt1"/>
              </a:buClr>
              <a:buSzPts val="2000"/>
              <a:buFont typeface="Noto Sans Symbols"/>
              <a:buChar char="✔"/>
            </a:pPr>
            <a:r>
              <a:rPr b="0" i="0" lang="en-IN" sz="2000" u="none" cap="none" strike="noStrike">
                <a:solidFill>
                  <a:schemeClr val="lt1"/>
                </a:solidFill>
                <a:latin typeface="Calibri"/>
                <a:ea typeface="Calibri"/>
                <a:cs typeface="Calibri"/>
                <a:sym typeface="Calibri"/>
              </a:rPr>
              <a:t>They have been successfully applied to various pattern recognition, prediction, and analysis problems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2000"/>
              <a:buFont typeface="Noto Sans Symbols"/>
              <a:buChar char="✔"/>
            </a:pPr>
            <a:r>
              <a:rPr b="0" i="0" lang="en-IN" sz="2000" u="none" cap="none" strike="noStrike">
                <a:solidFill>
                  <a:schemeClr val="lt1"/>
                </a:solidFill>
                <a:latin typeface="Calibri"/>
                <a:ea typeface="Calibri"/>
                <a:cs typeface="Calibri"/>
                <a:sym typeface="Calibri"/>
              </a:rPr>
              <a:t>In many problems they have established the state of the art– Often exceeding previous benchmarks by large margins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2000"/>
              <a:buFont typeface="Noto Sans Symbols"/>
              <a:buChar char="✔"/>
            </a:pPr>
            <a:r>
              <a:rPr b="0" i="0" lang="en-IN" sz="2000" u="none" cap="none" strike="noStrike">
                <a:solidFill>
                  <a:schemeClr val="lt1"/>
                </a:solidFill>
                <a:latin typeface="Calibri"/>
                <a:ea typeface="Calibri"/>
                <a:cs typeface="Calibri"/>
                <a:sym typeface="Calibri"/>
              </a:rPr>
              <a:t>Sometimes solving problems you couldn’t solve using earlier ML methods</a:t>
            </a:r>
            <a:endParaRPr b="0" i="0" sz="1400" u="none" cap="none" strike="noStrike">
              <a:solidFill>
                <a:srgbClr val="000000"/>
              </a:solidFill>
              <a:latin typeface="Arial"/>
              <a:ea typeface="Arial"/>
              <a:cs typeface="Arial"/>
              <a:sym typeface="Arial"/>
            </a:endParaRPr>
          </a:p>
        </p:txBody>
      </p:sp>
      <p:sp>
        <p:nvSpPr>
          <p:cNvPr id="141" name="Google Shape;141;p8"/>
          <p:cNvSpPr txBox="1"/>
          <p:nvPr>
            <p:ph idx="11" type="ftr"/>
          </p:nvPr>
        </p:nvSpPr>
        <p:spPr>
          <a:xfrm>
            <a:off x="6477000" y="4781550"/>
            <a:ext cx="2246400" cy="2259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1400"/>
              <a:buNone/>
            </a:pPr>
            <a:r>
              <a:rPr lang="en-IN"/>
              <a:t>Prabu Christ Bangalore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f019bc57d1_0_414"/>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25" name="Google Shape;625;g1f019bc57d1_0_414"/>
          <p:cNvSpPr/>
          <p:nvPr/>
        </p:nvSpPr>
        <p:spPr>
          <a:xfrm>
            <a:off x="838200" y="1200150"/>
            <a:ext cx="45720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Algorithm: Perceptron Learning Algorithm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 ← inputs with label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N ← inputs with label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Initialize w randomly;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f019bc57d1_0_419"/>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31" name="Google Shape;631;g1f019bc57d1_0_419"/>
          <p:cNvSpPr/>
          <p:nvPr/>
        </p:nvSpPr>
        <p:spPr>
          <a:xfrm>
            <a:off x="838200" y="1200150"/>
            <a:ext cx="4572000" cy="369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Algorithm: Perceptron Learning Algorithm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 ← inputs with label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N ← inputs with label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Initialize w randomly;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while !convergence 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FF00"/>
                </a:solidFill>
                <a:latin typeface="Calibri"/>
                <a:ea typeface="Calibri"/>
                <a:cs typeface="Calibri"/>
                <a:sym typeface="Calibri"/>
              </a:rPr>
              <a:t>end</a:t>
            </a:r>
            <a:endParaRPr b="0" i="0" sz="1800" u="none" cap="none" strike="noStrike">
              <a:solidFill>
                <a:srgbClr val="FFFF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1f019bc57d1_0_424"/>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37" name="Google Shape;637;g1f019bc57d1_0_424"/>
          <p:cNvSpPr/>
          <p:nvPr/>
        </p:nvSpPr>
        <p:spPr>
          <a:xfrm>
            <a:off x="838200" y="1200150"/>
            <a:ext cx="4572000" cy="3417600"/>
          </a:xfrm>
          <a:prstGeom prst="rect">
            <a:avLst/>
          </a:prstGeom>
          <a:blipFill rotWithShape="1">
            <a:blip r:embed="rId3">
              <a:alphaModFix/>
            </a:blip>
            <a:stretch>
              <a:fillRect b="-178" l="-1198" r="0" t="-106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f019bc57d1_0_429"/>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43" name="Google Shape;643;g1f019bc57d1_0_429"/>
          <p:cNvSpPr/>
          <p:nvPr/>
        </p:nvSpPr>
        <p:spPr>
          <a:xfrm>
            <a:off x="838200" y="1200150"/>
            <a:ext cx="4572000" cy="3570300"/>
          </a:xfrm>
          <a:prstGeom prst="rect">
            <a:avLst/>
          </a:prstGeom>
          <a:blipFill rotWithShape="1">
            <a:blip r:embed="rId3">
              <a:alphaModFix/>
            </a:blip>
            <a:stretch>
              <a:fillRect b="-1707" l="-1198" r="0" t="-101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f019bc57d1_0_434"/>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49" name="Google Shape;649;g1f019bc57d1_0_434"/>
          <p:cNvSpPr/>
          <p:nvPr/>
        </p:nvSpPr>
        <p:spPr>
          <a:xfrm>
            <a:off x="228600" y="1276350"/>
            <a:ext cx="4572000" cy="3170100"/>
          </a:xfrm>
          <a:prstGeom prst="rect">
            <a:avLst/>
          </a:prstGeom>
          <a:blipFill rotWithShape="1">
            <a:blip r:embed="rId3">
              <a:alphaModFix/>
            </a:blip>
            <a:stretch>
              <a:fillRect b="-1527" l="-798" r="0" t="-5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650" name="Google Shape;650;g1f019bc57d1_0_434"/>
          <p:cNvPicPr preferRelativeResize="0"/>
          <p:nvPr/>
        </p:nvPicPr>
        <p:blipFill rotWithShape="1">
          <a:blip r:embed="rId4">
            <a:alphaModFix/>
          </a:blip>
          <a:srcRect b="0" l="0" r="0" t="0"/>
          <a:stretch/>
        </p:blipFill>
        <p:spPr>
          <a:xfrm>
            <a:off x="4440676" y="235896"/>
            <a:ext cx="2152650" cy="1076325"/>
          </a:xfrm>
          <a:prstGeom prst="rect">
            <a:avLst/>
          </a:prstGeom>
          <a:noFill/>
          <a:ln>
            <a:noFill/>
          </a:ln>
        </p:spPr>
      </p:pic>
      <p:pic>
        <p:nvPicPr>
          <p:cNvPr id="651" name="Google Shape;651;g1f019bc57d1_0_434"/>
          <p:cNvPicPr preferRelativeResize="0"/>
          <p:nvPr/>
        </p:nvPicPr>
        <p:blipFill rotWithShape="1">
          <a:blip r:embed="rId5">
            <a:alphaModFix/>
          </a:blip>
          <a:srcRect b="0" l="0" r="0" t="0"/>
          <a:stretch/>
        </p:blipFill>
        <p:spPr>
          <a:xfrm>
            <a:off x="4419600" y="1455096"/>
            <a:ext cx="2179608" cy="609600"/>
          </a:xfrm>
          <a:prstGeom prst="rect">
            <a:avLst/>
          </a:prstGeom>
          <a:noFill/>
          <a:ln>
            <a:noFill/>
          </a:ln>
        </p:spPr>
      </p:pic>
      <p:pic>
        <p:nvPicPr>
          <p:cNvPr id="652" name="Google Shape;652;g1f019bc57d1_0_434"/>
          <p:cNvPicPr preferRelativeResize="0"/>
          <p:nvPr/>
        </p:nvPicPr>
        <p:blipFill rotWithShape="1">
          <a:blip r:embed="rId6">
            <a:alphaModFix/>
          </a:blip>
          <a:srcRect b="0" l="0" r="0" t="0"/>
          <a:stretch/>
        </p:blipFill>
        <p:spPr>
          <a:xfrm>
            <a:off x="4437434" y="2207571"/>
            <a:ext cx="2213042" cy="1019881"/>
          </a:xfrm>
          <a:prstGeom prst="rect">
            <a:avLst/>
          </a:prstGeom>
          <a:noFill/>
          <a:ln>
            <a:noFill/>
          </a:ln>
        </p:spPr>
      </p:pic>
      <p:sp>
        <p:nvSpPr>
          <p:cNvPr id="653" name="Google Shape;653;g1f019bc57d1_0_434"/>
          <p:cNvSpPr/>
          <p:nvPr/>
        </p:nvSpPr>
        <p:spPr>
          <a:xfrm>
            <a:off x="4419600" y="3364247"/>
            <a:ext cx="2535600" cy="646200"/>
          </a:xfrm>
          <a:prstGeom prst="rect">
            <a:avLst/>
          </a:prstGeom>
          <a:solidFill>
            <a:srgbClr val="E64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Calibri"/>
                <a:ea typeface="Calibri"/>
                <a:cs typeface="Calibri"/>
                <a:sym typeface="Calibri"/>
              </a:rPr>
              <a:t>We are interested in finding the 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Calibri"/>
                <a:ea typeface="Calibri"/>
                <a:cs typeface="Calibri"/>
                <a:sym typeface="Calibri"/>
              </a:rPr>
              <a:t>w</a:t>
            </a:r>
            <a:r>
              <a:rPr b="0" baseline="30000" i="0" lang="en-IN" sz="1200" u="none" cap="none" strike="noStrike">
                <a:solidFill>
                  <a:schemeClr val="lt1"/>
                </a:solidFill>
                <a:latin typeface="Calibri"/>
                <a:ea typeface="Calibri"/>
                <a:cs typeface="Calibri"/>
                <a:sym typeface="Calibri"/>
              </a:rPr>
              <a:t>T</a:t>
            </a:r>
            <a:r>
              <a:rPr b="0" i="0" lang="en-IN" sz="1200" u="none" cap="none" strike="noStrike">
                <a:solidFill>
                  <a:schemeClr val="lt1"/>
                </a:solidFill>
                <a:latin typeface="Calibri"/>
                <a:ea typeface="Calibri"/>
                <a:cs typeface="Calibri"/>
                <a:sym typeface="Calibri"/>
              </a:rPr>
              <a:t>x = 0 which divides the input 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Calibri"/>
                <a:ea typeface="Calibri"/>
                <a:cs typeface="Calibri"/>
                <a:sym typeface="Calibri"/>
              </a:rPr>
              <a:t>into two halves</a:t>
            </a:r>
            <a:endParaRPr b="0" i="0" sz="1400" u="none" cap="none" strike="noStrike">
              <a:solidFill>
                <a:srgbClr val="000000"/>
              </a:solidFill>
              <a:latin typeface="Arial"/>
              <a:ea typeface="Arial"/>
              <a:cs typeface="Arial"/>
              <a:sym typeface="Arial"/>
            </a:endParaRPr>
          </a:p>
        </p:txBody>
      </p:sp>
      <p:sp>
        <p:nvSpPr>
          <p:cNvPr id="654" name="Google Shape;654;g1f019bc57d1_0_434"/>
          <p:cNvSpPr/>
          <p:nvPr/>
        </p:nvSpPr>
        <p:spPr>
          <a:xfrm>
            <a:off x="4419600" y="4065338"/>
            <a:ext cx="2535600" cy="5232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Every point (x) on this line satisfies the equation w</a:t>
            </a:r>
            <a:r>
              <a:rPr b="0" baseline="30000" i="0" lang="en-IN" sz="1400" u="none" cap="none" strike="noStrike">
                <a:solidFill>
                  <a:schemeClr val="lt1"/>
                </a:solidFill>
                <a:latin typeface="Calibri"/>
                <a:ea typeface="Calibri"/>
                <a:cs typeface="Calibri"/>
                <a:sym typeface="Calibri"/>
              </a:rPr>
              <a:t>T</a:t>
            </a:r>
            <a:r>
              <a:rPr b="0" i="0" lang="en-IN" sz="1400" u="none" cap="none" strike="noStrike">
                <a:solidFill>
                  <a:schemeClr val="lt1"/>
                </a:solidFill>
                <a:latin typeface="Calibri"/>
                <a:ea typeface="Calibri"/>
                <a:cs typeface="Calibri"/>
                <a:sym typeface="Calibri"/>
              </a:rPr>
              <a:t>x = 0</a:t>
            </a:r>
            <a:endParaRPr b="0" i="0" sz="1400" u="none" cap="none" strike="noStrike">
              <a:solidFill>
                <a:srgbClr val="000000"/>
              </a:solidFill>
              <a:latin typeface="Arial"/>
              <a:ea typeface="Arial"/>
              <a:cs typeface="Arial"/>
              <a:sym typeface="Arial"/>
            </a:endParaRPr>
          </a:p>
        </p:txBody>
      </p:sp>
      <p:sp>
        <p:nvSpPr>
          <p:cNvPr id="655" name="Google Shape;655;g1f019bc57d1_0_434"/>
          <p:cNvSpPr/>
          <p:nvPr/>
        </p:nvSpPr>
        <p:spPr>
          <a:xfrm>
            <a:off x="3401438" y="4610812"/>
            <a:ext cx="4572000" cy="4308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IN" sz="1100" u="none" cap="none" strike="noStrike">
                <a:solidFill>
                  <a:schemeClr val="lt1"/>
                </a:solidFill>
                <a:latin typeface="Calibri"/>
                <a:ea typeface="Calibri"/>
                <a:cs typeface="Calibri"/>
                <a:sym typeface="Calibri"/>
              </a:rPr>
              <a:t>What can you tell about the angle (α) between w and any point (x) which lies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IN" sz="1100" u="none" cap="none" strike="noStrike">
                <a:solidFill>
                  <a:schemeClr val="lt1"/>
                </a:solidFill>
                <a:latin typeface="Calibri"/>
                <a:ea typeface="Calibri"/>
                <a:cs typeface="Calibri"/>
                <a:sym typeface="Calibri"/>
              </a:rPr>
              <a:t>on this line ?</a:t>
            </a:r>
            <a:endParaRPr b="0" i="0" sz="1400" u="none" cap="none" strike="noStrike">
              <a:solidFill>
                <a:srgbClr val="000000"/>
              </a:solidFill>
              <a:latin typeface="Arial"/>
              <a:ea typeface="Arial"/>
              <a:cs typeface="Arial"/>
              <a:sym typeface="Arial"/>
            </a:endParaRPr>
          </a:p>
        </p:txBody>
      </p:sp>
      <p:pic>
        <p:nvPicPr>
          <p:cNvPr id="656" name="Google Shape;656;g1f019bc57d1_0_434"/>
          <p:cNvPicPr preferRelativeResize="0"/>
          <p:nvPr/>
        </p:nvPicPr>
        <p:blipFill rotWithShape="1">
          <a:blip r:embed="rId7">
            <a:alphaModFix/>
          </a:blip>
          <a:srcRect b="0" l="0" r="0" t="0"/>
          <a:stretch/>
        </p:blipFill>
        <p:spPr>
          <a:xfrm>
            <a:off x="6726676" y="1783677"/>
            <a:ext cx="2286000" cy="847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f019bc57d1_0_446"/>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62" name="Google Shape;662;g1f019bc57d1_0_446"/>
          <p:cNvSpPr/>
          <p:nvPr/>
        </p:nvSpPr>
        <p:spPr>
          <a:xfrm>
            <a:off x="228600" y="1276350"/>
            <a:ext cx="4572000" cy="3170100"/>
          </a:xfrm>
          <a:prstGeom prst="rect">
            <a:avLst/>
          </a:prstGeom>
          <a:blipFill rotWithShape="1">
            <a:blip r:embed="rId3">
              <a:alphaModFix/>
            </a:blip>
            <a:stretch>
              <a:fillRect b="-1527" l="-798" r="0" t="-5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663" name="Google Shape;663;g1f019bc57d1_0_446"/>
          <p:cNvPicPr preferRelativeResize="0"/>
          <p:nvPr/>
        </p:nvPicPr>
        <p:blipFill rotWithShape="1">
          <a:blip r:embed="rId4">
            <a:alphaModFix/>
          </a:blip>
          <a:srcRect b="0" l="0" r="0" t="0"/>
          <a:stretch/>
        </p:blipFill>
        <p:spPr>
          <a:xfrm>
            <a:off x="1600200" y="4095750"/>
            <a:ext cx="2286000" cy="847788"/>
          </a:xfrm>
          <a:prstGeom prst="rect">
            <a:avLst/>
          </a:prstGeom>
          <a:noFill/>
          <a:ln>
            <a:noFill/>
          </a:ln>
        </p:spPr>
      </p:pic>
      <p:sp>
        <p:nvSpPr>
          <p:cNvPr id="664" name="Google Shape;664;g1f019bc57d1_0_446"/>
          <p:cNvSpPr/>
          <p:nvPr/>
        </p:nvSpPr>
        <p:spPr>
          <a:xfrm>
            <a:off x="4019145" y="1098226"/>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Consider some points (vectors) which lie 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positive half space of this line (i.e., w</a:t>
            </a:r>
            <a:r>
              <a:rPr b="0" baseline="30000" i="0" lang="en-IN" sz="1800" u="none" cap="none" strike="noStrike">
                <a:solidFill>
                  <a:schemeClr val="lt1"/>
                </a:solidFill>
                <a:latin typeface="Calibri"/>
                <a:ea typeface="Calibri"/>
                <a:cs typeface="Calibri"/>
                <a:sym typeface="Calibri"/>
              </a:rPr>
              <a:t>T</a:t>
            </a:r>
            <a:r>
              <a:rPr b="0" i="0" lang="en-IN" sz="1800" u="none" cap="none" strike="noStrike">
                <a:solidFill>
                  <a:schemeClr val="lt1"/>
                </a:solidFill>
                <a:latin typeface="Calibri"/>
                <a:ea typeface="Calibri"/>
                <a:cs typeface="Calibri"/>
                <a:sym typeface="Calibri"/>
              </a:rPr>
              <a:t>x ≥ 0)</a:t>
            </a:r>
            <a:endParaRPr b="0" i="0" sz="1400" u="none" cap="none" strike="noStrike">
              <a:solidFill>
                <a:srgbClr val="000000"/>
              </a:solidFill>
              <a:latin typeface="Arial"/>
              <a:ea typeface="Arial"/>
              <a:cs typeface="Arial"/>
              <a:sym typeface="Arial"/>
            </a:endParaRPr>
          </a:p>
        </p:txBody>
      </p:sp>
      <p:sp>
        <p:nvSpPr>
          <p:cNvPr id="665" name="Google Shape;665;g1f019bc57d1_0_446"/>
          <p:cNvSpPr/>
          <p:nvPr/>
        </p:nvSpPr>
        <p:spPr>
          <a:xfrm>
            <a:off x="4038600" y="1699868"/>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will be the angle between any such vector and w ?</a:t>
            </a:r>
            <a:endParaRPr b="0" i="0" sz="1400" u="none" cap="none" strike="noStrike">
              <a:solidFill>
                <a:srgbClr val="000000"/>
              </a:solidFill>
              <a:latin typeface="Arial"/>
              <a:ea typeface="Arial"/>
              <a:cs typeface="Arial"/>
              <a:sym typeface="Arial"/>
            </a:endParaRPr>
          </a:p>
        </p:txBody>
      </p:sp>
      <p:sp>
        <p:nvSpPr>
          <p:cNvPr id="666" name="Google Shape;666;g1f019bc57d1_0_446"/>
          <p:cNvSpPr/>
          <p:nvPr/>
        </p:nvSpPr>
        <p:spPr>
          <a:xfrm>
            <a:off x="3986719" y="2259449"/>
            <a:ext cx="258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Obviously, less than 90°</a:t>
            </a:r>
            <a:endParaRPr b="0" i="0" sz="1400" u="none" cap="none" strike="noStrike">
              <a:solidFill>
                <a:srgbClr val="000000"/>
              </a:solidFill>
              <a:latin typeface="Arial"/>
              <a:ea typeface="Arial"/>
              <a:cs typeface="Arial"/>
              <a:sym typeface="Arial"/>
            </a:endParaRPr>
          </a:p>
        </p:txBody>
      </p:sp>
      <p:sp>
        <p:nvSpPr>
          <p:cNvPr id="667" name="Google Shape;667;g1f019bc57d1_0_446"/>
          <p:cNvSpPr/>
          <p:nvPr/>
        </p:nvSpPr>
        <p:spPr>
          <a:xfrm>
            <a:off x="4038600" y="2547426"/>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about points (vectors) which lie in the negative half space of this line (i.e., w</a:t>
            </a:r>
            <a:r>
              <a:rPr b="0" baseline="30000" i="0" lang="en-IN" sz="1800" u="none" cap="none" strike="noStrike">
                <a:solidFill>
                  <a:schemeClr val="lt1"/>
                </a:solidFill>
                <a:latin typeface="Calibri"/>
                <a:ea typeface="Calibri"/>
                <a:cs typeface="Calibri"/>
                <a:sym typeface="Calibri"/>
              </a:rPr>
              <a:t>T</a:t>
            </a:r>
            <a:r>
              <a:rPr b="0" i="0" lang="en-IN" sz="1800" u="none" cap="none" strike="noStrike">
                <a:solidFill>
                  <a:schemeClr val="lt1"/>
                </a:solidFill>
                <a:latin typeface="Calibri"/>
                <a:ea typeface="Calibri"/>
                <a:cs typeface="Calibri"/>
                <a:sym typeface="Calibri"/>
              </a:rPr>
              <a:t>x &lt; 0) </a:t>
            </a:r>
            <a:endParaRPr b="0" i="0" sz="1400" u="none" cap="none" strike="noStrike">
              <a:solidFill>
                <a:srgbClr val="000000"/>
              </a:solidFill>
              <a:latin typeface="Arial"/>
              <a:ea typeface="Arial"/>
              <a:cs typeface="Arial"/>
              <a:sym typeface="Arial"/>
            </a:endParaRPr>
          </a:p>
        </p:txBody>
      </p:sp>
      <p:pic>
        <p:nvPicPr>
          <p:cNvPr id="668" name="Google Shape;668;g1f019bc57d1_0_446"/>
          <p:cNvPicPr preferRelativeResize="0"/>
          <p:nvPr/>
        </p:nvPicPr>
        <p:blipFill rotWithShape="1">
          <a:blip r:embed="rId5">
            <a:alphaModFix/>
          </a:blip>
          <a:srcRect b="0" l="0" r="0" t="0"/>
          <a:stretch/>
        </p:blipFill>
        <p:spPr>
          <a:xfrm>
            <a:off x="7010400" y="3256865"/>
            <a:ext cx="1885950" cy="1665629"/>
          </a:xfrm>
          <a:prstGeom prst="rect">
            <a:avLst/>
          </a:prstGeom>
          <a:noFill/>
          <a:ln>
            <a:noFill/>
          </a:ln>
        </p:spPr>
      </p:pic>
      <p:pic>
        <p:nvPicPr>
          <p:cNvPr id="669" name="Google Shape;669;g1f019bc57d1_0_446"/>
          <p:cNvPicPr preferRelativeResize="0"/>
          <p:nvPr/>
        </p:nvPicPr>
        <p:blipFill rotWithShape="1">
          <a:blip r:embed="rId6">
            <a:alphaModFix/>
          </a:blip>
          <a:srcRect b="0" l="0" r="0" t="0"/>
          <a:stretch/>
        </p:blipFill>
        <p:spPr>
          <a:xfrm>
            <a:off x="7046068" y="3231330"/>
            <a:ext cx="1757464" cy="1782217"/>
          </a:xfrm>
          <a:prstGeom prst="rect">
            <a:avLst/>
          </a:prstGeom>
          <a:noFill/>
          <a:ln>
            <a:noFill/>
          </a:ln>
        </p:spPr>
      </p:pic>
      <p:sp>
        <p:nvSpPr>
          <p:cNvPr id="670" name="Google Shape;670;g1f019bc57d1_0_446"/>
          <p:cNvSpPr/>
          <p:nvPr/>
        </p:nvSpPr>
        <p:spPr>
          <a:xfrm>
            <a:off x="4090481" y="3165812"/>
            <a:ext cx="2827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will be the angle between any such vector and w ?</a:t>
            </a:r>
            <a:endParaRPr b="0" i="0" sz="1400" u="none" cap="none" strike="noStrike">
              <a:solidFill>
                <a:srgbClr val="000000"/>
              </a:solidFill>
              <a:latin typeface="Arial"/>
              <a:ea typeface="Arial"/>
              <a:cs typeface="Arial"/>
              <a:sym typeface="Arial"/>
            </a:endParaRPr>
          </a:p>
        </p:txBody>
      </p:sp>
      <p:pic>
        <p:nvPicPr>
          <p:cNvPr id="671" name="Google Shape;671;g1f019bc57d1_0_446"/>
          <p:cNvPicPr preferRelativeResize="0"/>
          <p:nvPr/>
        </p:nvPicPr>
        <p:blipFill rotWithShape="1">
          <a:blip r:embed="rId7">
            <a:alphaModFix/>
          </a:blip>
          <a:srcRect b="0" l="0" r="0" t="0"/>
          <a:stretch/>
        </p:blipFill>
        <p:spPr>
          <a:xfrm>
            <a:off x="7021749" y="3141549"/>
            <a:ext cx="1885950" cy="1908402"/>
          </a:xfrm>
          <a:prstGeom prst="rect">
            <a:avLst/>
          </a:prstGeom>
          <a:noFill/>
          <a:ln>
            <a:noFill/>
          </a:ln>
        </p:spPr>
      </p:pic>
      <p:sp>
        <p:nvSpPr>
          <p:cNvPr id="672" name="Google Shape;672;g1f019bc57d1_0_446"/>
          <p:cNvSpPr/>
          <p:nvPr/>
        </p:nvSpPr>
        <p:spPr>
          <a:xfrm>
            <a:off x="4089466" y="4255241"/>
            <a:ext cx="2729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Obviously, greater than 90°</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1f019bc57d1_0_461"/>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78" name="Google Shape;678;g1f019bc57d1_0_461"/>
          <p:cNvSpPr/>
          <p:nvPr/>
        </p:nvSpPr>
        <p:spPr>
          <a:xfrm>
            <a:off x="228600" y="1276350"/>
            <a:ext cx="4572000" cy="3170100"/>
          </a:xfrm>
          <a:prstGeom prst="rect">
            <a:avLst/>
          </a:prstGeom>
          <a:blipFill rotWithShape="1">
            <a:blip r:embed="rId3">
              <a:alphaModFix/>
            </a:blip>
            <a:stretch>
              <a:fillRect b="-1527" l="-798" r="0" t="-5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9" name="Google Shape;679;g1f019bc57d1_0_461"/>
          <p:cNvSpPr/>
          <p:nvPr/>
        </p:nvSpPr>
        <p:spPr>
          <a:xfrm>
            <a:off x="4876800" y="819150"/>
            <a:ext cx="34290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For x ∈ P if w.x &lt; 0 then it means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that the angle (α) between this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and the current w is greater than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90° (but we want α to be less than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90°)</a:t>
            </a:r>
            <a:endParaRPr b="0" i="0" sz="1400" u="none" cap="none" strike="noStrike">
              <a:solidFill>
                <a:srgbClr val="000000"/>
              </a:solidFill>
              <a:latin typeface="Arial"/>
              <a:ea typeface="Arial"/>
              <a:cs typeface="Arial"/>
              <a:sym typeface="Arial"/>
            </a:endParaRPr>
          </a:p>
        </p:txBody>
      </p:sp>
      <p:sp>
        <p:nvSpPr>
          <p:cNvPr id="680" name="Google Shape;680;g1f019bc57d1_0_461"/>
          <p:cNvSpPr/>
          <p:nvPr/>
        </p:nvSpPr>
        <p:spPr>
          <a:xfrm>
            <a:off x="4834647" y="2244656"/>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happens to the new angle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(α</a:t>
            </a:r>
            <a:r>
              <a:rPr b="0" baseline="-25000" i="0" lang="en-IN" sz="1800" u="none" cap="none" strike="noStrike">
                <a:solidFill>
                  <a:schemeClr val="lt1"/>
                </a:solidFill>
                <a:latin typeface="Calibri"/>
                <a:ea typeface="Calibri"/>
                <a:cs typeface="Calibri"/>
                <a:sym typeface="Calibri"/>
              </a:rPr>
              <a:t>new</a:t>
            </a:r>
            <a:r>
              <a:rPr b="0" i="0" lang="en-IN" sz="1800" u="none" cap="none" strike="noStrike">
                <a:solidFill>
                  <a:schemeClr val="lt1"/>
                </a:solidFill>
                <a:latin typeface="Calibri"/>
                <a:ea typeface="Calibri"/>
                <a:cs typeface="Calibri"/>
                <a:sym typeface="Calibri"/>
              </a:rPr>
              <a:t>) when w</a:t>
            </a:r>
            <a:r>
              <a:rPr b="0" baseline="-25000" i="0" lang="en-IN" sz="1800" u="none" cap="none" strike="noStrike">
                <a:solidFill>
                  <a:schemeClr val="lt1"/>
                </a:solidFill>
                <a:latin typeface="Calibri"/>
                <a:ea typeface="Calibri"/>
                <a:cs typeface="Calibri"/>
                <a:sym typeface="Calibri"/>
              </a:rPr>
              <a:t>new</a:t>
            </a:r>
            <a:r>
              <a:rPr b="0" i="0" lang="en-IN" sz="1800" u="none" cap="none" strike="noStrike">
                <a:solidFill>
                  <a:schemeClr val="lt1"/>
                </a:solidFill>
                <a:latin typeface="Calibri"/>
                <a:ea typeface="Calibri"/>
                <a:cs typeface="Calibri"/>
                <a:sym typeface="Calibri"/>
              </a:rPr>
              <a:t> = w + x</a:t>
            </a:r>
            <a:endParaRPr b="0" i="0" sz="1400" u="none" cap="none" strike="noStrike">
              <a:solidFill>
                <a:srgbClr val="000000"/>
              </a:solidFill>
              <a:latin typeface="Arial"/>
              <a:ea typeface="Arial"/>
              <a:cs typeface="Arial"/>
              <a:sym typeface="Arial"/>
            </a:endParaRPr>
          </a:p>
        </p:txBody>
      </p:sp>
      <p:pic>
        <p:nvPicPr>
          <p:cNvPr id="681" name="Google Shape;681;g1f019bc57d1_0_461"/>
          <p:cNvPicPr preferRelativeResize="0"/>
          <p:nvPr/>
        </p:nvPicPr>
        <p:blipFill rotWithShape="1">
          <a:blip r:embed="rId4">
            <a:alphaModFix/>
          </a:blip>
          <a:srcRect b="0" l="0" r="0" t="0"/>
          <a:stretch/>
        </p:blipFill>
        <p:spPr>
          <a:xfrm>
            <a:off x="5562600" y="3028950"/>
            <a:ext cx="2281372" cy="1657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f019bc57d1_0_469"/>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sp>
        <p:nvSpPr>
          <p:cNvPr id="687" name="Google Shape;687;g1f019bc57d1_0_469"/>
          <p:cNvSpPr/>
          <p:nvPr/>
        </p:nvSpPr>
        <p:spPr>
          <a:xfrm>
            <a:off x="228600" y="1276350"/>
            <a:ext cx="4572000" cy="3170100"/>
          </a:xfrm>
          <a:prstGeom prst="rect">
            <a:avLst/>
          </a:prstGeom>
          <a:blipFill rotWithShape="1">
            <a:blip r:embed="rId3">
              <a:alphaModFix/>
            </a:blip>
            <a:stretch>
              <a:fillRect b="-1527" l="-798" r="0" t="-5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8" name="Google Shape;688;g1f019bc57d1_0_469"/>
          <p:cNvSpPr/>
          <p:nvPr/>
        </p:nvSpPr>
        <p:spPr>
          <a:xfrm>
            <a:off x="5029200" y="971550"/>
            <a:ext cx="3429000" cy="1477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For x ∈ N if w.x ≥ 0 then it means that the angle (α) between this x and the current w is less than 90° (but we want α to be greater than 90°)</a:t>
            </a:r>
            <a:endParaRPr b="0" i="0" sz="1400" u="none" cap="none" strike="noStrike">
              <a:solidFill>
                <a:srgbClr val="000000"/>
              </a:solidFill>
              <a:latin typeface="Arial"/>
              <a:ea typeface="Arial"/>
              <a:cs typeface="Arial"/>
              <a:sym typeface="Arial"/>
            </a:endParaRPr>
          </a:p>
        </p:txBody>
      </p:sp>
      <p:sp>
        <p:nvSpPr>
          <p:cNvPr id="689" name="Google Shape;689;g1f019bc57d1_0_469"/>
          <p:cNvSpPr/>
          <p:nvPr/>
        </p:nvSpPr>
        <p:spPr>
          <a:xfrm>
            <a:off x="5067300" y="2448878"/>
            <a:ext cx="3352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happens to the new angle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(α</a:t>
            </a:r>
            <a:r>
              <a:rPr b="0" baseline="-25000" i="0" lang="en-IN" sz="1800" u="none" cap="none" strike="noStrike">
                <a:solidFill>
                  <a:schemeClr val="lt1"/>
                </a:solidFill>
                <a:latin typeface="Calibri"/>
                <a:ea typeface="Calibri"/>
                <a:cs typeface="Calibri"/>
                <a:sym typeface="Calibri"/>
              </a:rPr>
              <a:t>new</a:t>
            </a:r>
            <a:r>
              <a:rPr b="0" i="0" lang="en-IN" sz="1800" u="none" cap="none" strike="noStrike">
                <a:solidFill>
                  <a:schemeClr val="lt1"/>
                </a:solidFill>
                <a:latin typeface="Calibri"/>
                <a:ea typeface="Calibri"/>
                <a:cs typeface="Calibri"/>
                <a:sym typeface="Calibri"/>
              </a:rPr>
              <a:t>) when w</a:t>
            </a:r>
            <a:r>
              <a:rPr b="0" baseline="-25000" i="0" lang="en-IN" sz="1800" u="none" cap="none" strike="noStrike">
                <a:solidFill>
                  <a:schemeClr val="lt1"/>
                </a:solidFill>
                <a:latin typeface="Calibri"/>
                <a:ea typeface="Calibri"/>
                <a:cs typeface="Calibri"/>
                <a:sym typeface="Calibri"/>
              </a:rPr>
              <a:t>new</a:t>
            </a:r>
            <a:r>
              <a:rPr b="0" i="0" lang="en-IN" sz="1800" u="none" cap="none" strike="noStrike">
                <a:solidFill>
                  <a:schemeClr val="lt1"/>
                </a:solidFill>
                <a:latin typeface="Calibri"/>
                <a:ea typeface="Calibri"/>
                <a:cs typeface="Calibri"/>
                <a:sym typeface="Calibri"/>
              </a:rPr>
              <a:t> = w − x</a:t>
            </a:r>
            <a:endParaRPr b="0" i="0" sz="1400" u="none" cap="none" strike="noStrike">
              <a:solidFill>
                <a:srgbClr val="000000"/>
              </a:solidFill>
              <a:latin typeface="Arial"/>
              <a:ea typeface="Arial"/>
              <a:cs typeface="Arial"/>
              <a:sym typeface="Arial"/>
            </a:endParaRPr>
          </a:p>
        </p:txBody>
      </p:sp>
      <p:pic>
        <p:nvPicPr>
          <p:cNvPr id="690" name="Google Shape;690;g1f019bc57d1_0_469"/>
          <p:cNvPicPr preferRelativeResize="0"/>
          <p:nvPr/>
        </p:nvPicPr>
        <p:blipFill rotWithShape="1">
          <a:blip r:embed="rId4">
            <a:alphaModFix/>
          </a:blip>
          <a:srcRect b="0" l="0" r="0" t="0"/>
          <a:stretch/>
        </p:blipFill>
        <p:spPr>
          <a:xfrm>
            <a:off x="5257800" y="3095209"/>
            <a:ext cx="2762250" cy="184420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g1f019bc57d1_0_477"/>
          <p:cNvPicPr preferRelativeResize="0"/>
          <p:nvPr/>
        </p:nvPicPr>
        <p:blipFill rotWithShape="1">
          <a:blip r:embed="rId3">
            <a:alphaModFix/>
          </a:blip>
          <a:srcRect b="0" l="0" r="0" t="0"/>
          <a:stretch/>
        </p:blipFill>
        <p:spPr>
          <a:xfrm>
            <a:off x="152400" y="152400"/>
            <a:ext cx="8991601" cy="49598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g2b784ba7619_0_0"/>
          <p:cNvPicPr preferRelativeResize="0"/>
          <p:nvPr/>
        </p:nvPicPr>
        <p:blipFill rotWithShape="1">
          <a:blip r:embed="rId3">
            <a:alphaModFix/>
          </a:blip>
          <a:srcRect b="0" l="0" r="0" t="0"/>
          <a:stretch/>
        </p:blipFill>
        <p:spPr>
          <a:xfrm>
            <a:off x="152400" y="152400"/>
            <a:ext cx="8839204" cy="4553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838200" y="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Breakthroughs with neural network</a:t>
            </a:r>
            <a:endParaRPr/>
          </a:p>
        </p:txBody>
      </p:sp>
      <p:pic>
        <p:nvPicPr>
          <p:cNvPr id="147" name="Google Shape;147;p9"/>
          <p:cNvPicPr preferRelativeResize="0"/>
          <p:nvPr/>
        </p:nvPicPr>
        <p:blipFill rotWithShape="1">
          <a:blip r:embed="rId3">
            <a:alphaModFix/>
          </a:blip>
          <a:srcRect b="0" l="0" r="0" t="0"/>
          <a:stretch/>
        </p:blipFill>
        <p:spPr>
          <a:xfrm>
            <a:off x="833336" y="865978"/>
            <a:ext cx="7410450" cy="3429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f019bc57d1_0_487"/>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Perceptron Algorithm </a:t>
            </a:r>
            <a:endParaRPr/>
          </a:p>
        </p:txBody>
      </p:sp>
      <p:pic>
        <p:nvPicPr>
          <p:cNvPr id="708" name="Google Shape;708;g1f019bc57d1_0_487"/>
          <p:cNvPicPr preferRelativeResize="0"/>
          <p:nvPr/>
        </p:nvPicPr>
        <p:blipFill rotWithShape="1">
          <a:blip r:embed="rId3">
            <a:alphaModFix/>
          </a:blip>
          <a:srcRect b="0" l="0" r="0" t="0"/>
          <a:stretch/>
        </p:blipFill>
        <p:spPr>
          <a:xfrm>
            <a:off x="381000" y="1200151"/>
            <a:ext cx="1690998" cy="1219200"/>
          </a:xfrm>
          <a:prstGeom prst="rect">
            <a:avLst/>
          </a:prstGeom>
          <a:noFill/>
          <a:ln>
            <a:noFill/>
          </a:ln>
        </p:spPr>
      </p:pic>
      <p:sp>
        <p:nvSpPr>
          <p:cNvPr id="709" name="Google Shape;709;g1f019bc57d1_0_487"/>
          <p:cNvSpPr/>
          <p:nvPr/>
        </p:nvSpPr>
        <p:spPr>
          <a:xfrm>
            <a:off x="190500" y="2495550"/>
            <a:ext cx="2514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Arial"/>
                <a:ea typeface="Arial"/>
                <a:cs typeface="Arial"/>
                <a:sym typeface="Arial"/>
              </a:rPr>
              <a:t>initializing w1, w2, as 1 and w0 as –1</a:t>
            </a:r>
            <a:endParaRPr b="0" i="0" sz="1800" u="none" cap="none" strike="noStrike">
              <a:solidFill>
                <a:schemeClr val="lt1"/>
              </a:solidFill>
              <a:latin typeface="Calibri"/>
              <a:ea typeface="Calibri"/>
              <a:cs typeface="Calibri"/>
              <a:sym typeface="Calibri"/>
            </a:endParaRPr>
          </a:p>
        </p:txBody>
      </p:sp>
      <p:pic>
        <p:nvPicPr>
          <p:cNvPr id="710" name="Google Shape;710;g1f019bc57d1_0_487"/>
          <p:cNvPicPr preferRelativeResize="0"/>
          <p:nvPr/>
        </p:nvPicPr>
        <p:blipFill rotWithShape="1">
          <a:blip r:embed="rId4">
            <a:alphaModFix/>
          </a:blip>
          <a:srcRect b="0" l="0" r="0" t="0"/>
          <a:stretch/>
        </p:blipFill>
        <p:spPr>
          <a:xfrm>
            <a:off x="304800" y="3181350"/>
            <a:ext cx="2290763" cy="1742216"/>
          </a:xfrm>
          <a:prstGeom prst="rect">
            <a:avLst/>
          </a:prstGeom>
          <a:noFill/>
          <a:ln>
            <a:noFill/>
          </a:ln>
        </p:spPr>
      </p:pic>
      <p:pic>
        <p:nvPicPr>
          <p:cNvPr id="711" name="Google Shape;711;g1f019bc57d1_0_487"/>
          <p:cNvPicPr preferRelativeResize="0"/>
          <p:nvPr/>
        </p:nvPicPr>
        <p:blipFill rotWithShape="1">
          <a:blip r:embed="rId5">
            <a:alphaModFix/>
          </a:blip>
          <a:srcRect b="0" l="0" r="0" t="0"/>
          <a:stretch/>
        </p:blipFill>
        <p:spPr>
          <a:xfrm>
            <a:off x="3032817" y="1025938"/>
            <a:ext cx="2058838" cy="1524000"/>
          </a:xfrm>
          <a:prstGeom prst="rect">
            <a:avLst/>
          </a:prstGeom>
          <a:noFill/>
          <a:ln>
            <a:noFill/>
          </a:ln>
        </p:spPr>
      </p:pic>
      <p:sp>
        <p:nvSpPr>
          <p:cNvPr id="712" name="Google Shape;712;g1f019bc57d1_0_487"/>
          <p:cNvSpPr/>
          <p:nvPr/>
        </p:nvSpPr>
        <p:spPr>
          <a:xfrm>
            <a:off x="3001272" y="2563605"/>
            <a:ext cx="2286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Arial"/>
                <a:ea typeface="Arial"/>
                <a:cs typeface="Arial"/>
                <a:sym typeface="Arial"/>
              </a:rPr>
              <a:t>initializing w1, w2, as 2 and w0 as –1</a:t>
            </a:r>
            <a:endParaRPr b="0" i="0" sz="1800" u="none" cap="none" strike="noStrike">
              <a:solidFill>
                <a:schemeClr val="lt1"/>
              </a:solidFill>
              <a:latin typeface="Calibri"/>
              <a:ea typeface="Calibri"/>
              <a:cs typeface="Calibri"/>
              <a:sym typeface="Calibri"/>
            </a:endParaRPr>
          </a:p>
        </p:txBody>
      </p:sp>
      <p:pic>
        <p:nvPicPr>
          <p:cNvPr id="713" name="Google Shape;713;g1f019bc57d1_0_487"/>
          <p:cNvPicPr preferRelativeResize="0"/>
          <p:nvPr/>
        </p:nvPicPr>
        <p:blipFill rotWithShape="1">
          <a:blip r:embed="rId6">
            <a:alphaModFix/>
          </a:blip>
          <a:srcRect b="0" l="0" r="0" t="0"/>
          <a:stretch/>
        </p:blipFill>
        <p:spPr>
          <a:xfrm>
            <a:off x="2924522" y="3209936"/>
            <a:ext cx="2228156" cy="1756358"/>
          </a:xfrm>
          <a:prstGeom prst="rect">
            <a:avLst/>
          </a:prstGeom>
          <a:noFill/>
          <a:ln>
            <a:noFill/>
          </a:ln>
        </p:spPr>
      </p:pic>
      <p:pic>
        <p:nvPicPr>
          <p:cNvPr id="714" name="Google Shape;714;g1f019bc57d1_0_487"/>
          <p:cNvPicPr preferRelativeResize="0"/>
          <p:nvPr/>
        </p:nvPicPr>
        <p:blipFill rotWithShape="1">
          <a:blip r:embed="rId7">
            <a:alphaModFix/>
          </a:blip>
          <a:srcRect b="0" l="0" r="0" t="0"/>
          <a:stretch/>
        </p:blipFill>
        <p:spPr>
          <a:xfrm>
            <a:off x="5389879" y="348628"/>
            <a:ext cx="1514475" cy="1578019"/>
          </a:xfrm>
          <a:prstGeom prst="rect">
            <a:avLst/>
          </a:prstGeom>
          <a:noFill/>
          <a:ln>
            <a:noFill/>
          </a:ln>
        </p:spPr>
      </p:pic>
      <p:pic>
        <p:nvPicPr>
          <p:cNvPr id="715" name="Google Shape;715;g1f019bc57d1_0_487"/>
          <p:cNvPicPr preferRelativeResize="0"/>
          <p:nvPr/>
        </p:nvPicPr>
        <p:blipFill rotWithShape="1">
          <a:blip r:embed="rId8">
            <a:alphaModFix/>
          </a:blip>
          <a:srcRect b="0" l="0" r="0" t="0"/>
          <a:stretch/>
        </p:blipFill>
        <p:spPr>
          <a:xfrm>
            <a:off x="5364022" y="2116052"/>
            <a:ext cx="1673817" cy="1371600"/>
          </a:xfrm>
          <a:prstGeom prst="rect">
            <a:avLst/>
          </a:prstGeom>
          <a:noFill/>
          <a:ln>
            <a:noFill/>
          </a:ln>
        </p:spPr>
      </p:pic>
      <p:pic>
        <p:nvPicPr>
          <p:cNvPr id="716" name="Google Shape;716;g1f019bc57d1_0_487"/>
          <p:cNvPicPr preferRelativeResize="0"/>
          <p:nvPr/>
        </p:nvPicPr>
        <p:blipFill rotWithShape="1">
          <a:blip r:embed="rId9">
            <a:alphaModFix/>
          </a:blip>
          <a:srcRect b="7819" l="4813" r="6350" t="4322"/>
          <a:stretch/>
        </p:blipFill>
        <p:spPr>
          <a:xfrm>
            <a:off x="5359158" y="3533491"/>
            <a:ext cx="1905000" cy="14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f019bc57d1_0_500"/>
          <p:cNvSpPr txBox="1"/>
          <p:nvPr>
            <p:ph type="title"/>
          </p:nvPr>
        </p:nvSpPr>
        <p:spPr>
          <a:xfrm>
            <a:off x="381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So far,</a:t>
            </a:r>
            <a:endParaRPr/>
          </a:p>
        </p:txBody>
      </p:sp>
      <p:sp>
        <p:nvSpPr>
          <p:cNvPr id="722" name="Google Shape;722;g1f019bc57d1_0_500"/>
          <p:cNvSpPr/>
          <p:nvPr/>
        </p:nvSpPr>
        <p:spPr>
          <a:xfrm>
            <a:off x="609600" y="1428750"/>
            <a:ext cx="4248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about non-boolean (say, real) inputs?</a:t>
            </a:r>
            <a:endParaRPr b="0" i="0" sz="1400" u="none" cap="none" strike="noStrike">
              <a:solidFill>
                <a:srgbClr val="000000"/>
              </a:solidFill>
              <a:latin typeface="Arial"/>
              <a:ea typeface="Arial"/>
              <a:cs typeface="Arial"/>
              <a:sym typeface="Arial"/>
            </a:endParaRPr>
          </a:p>
        </p:txBody>
      </p:sp>
      <p:sp>
        <p:nvSpPr>
          <p:cNvPr id="723" name="Google Shape;723;g1f019bc57d1_0_500"/>
          <p:cNvSpPr/>
          <p:nvPr/>
        </p:nvSpPr>
        <p:spPr>
          <a:xfrm>
            <a:off x="638922" y="1962150"/>
            <a:ext cx="7057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Do we always need to hand code the threshold?</a:t>
            </a:r>
            <a:endParaRPr b="0" i="0" sz="1400" u="none" cap="none" strike="noStrike">
              <a:solidFill>
                <a:srgbClr val="000000"/>
              </a:solidFill>
              <a:latin typeface="Arial"/>
              <a:ea typeface="Arial"/>
              <a:cs typeface="Arial"/>
              <a:sym typeface="Arial"/>
            </a:endParaRPr>
          </a:p>
        </p:txBody>
      </p:sp>
      <p:sp>
        <p:nvSpPr>
          <p:cNvPr id="724" name="Google Shape;724;g1f019bc57d1_0_500"/>
          <p:cNvSpPr/>
          <p:nvPr/>
        </p:nvSpPr>
        <p:spPr>
          <a:xfrm>
            <a:off x="638922" y="2495550"/>
            <a:ext cx="835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Are all inputs equal? What if we want to assign more weight (importance) to some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inputs?</a:t>
            </a:r>
            <a:endParaRPr b="0" i="0" sz="1400" u="none" cap="none" strike="noStrike">
              <a:solidFill>
                <a:srgbClr val="000000"/>
              </a:solidFill>
              <a:latin typeface="Arial"/>
              <a:ea typeface="Arial"/>
              <a:cs typeface="Arial"/>
              <a:sym typeface="Arial"/>
            </a:endParaRPr>
          </a:p>
        </p:txBody>
      </p:sp>
      <p:sp>
        <p:nvSpPr>
          <p:cNvPr id="725" name="Google Shape;725;g1f019bc57d1_0_500"/>
          <p:cNvSpPr/>
          <p:nvPr/>
        </p:nvSpPr>
        <p:spPr>
          <a:xfrm>
            <a:off x="638922" y="3316082"/>
            <a:ext cx="7971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about functions which are not linearly separable ?</a:t>
            </a:r>
            <a:endParaRPr b="0" i="0" sz="1400" u="none" cap="none" strike="noStrike">
              <a:solidFill>
                <a:srgbClr val="000000"/>
              </a:solidFill>
              <a:latin typeface="Arial"/>
              <a:ea typeface="Arial"/>
              <a:cs typeface="Arial"/>
              <a:sym typeface="Arial"/>
            </a:endParaRPr>
          </a:p>
        </p:txBody>
      </p:sp>
      <p:sp>
        <p:nvSpPr>
          <p:cNvPr id="726" name="Google Shape;726;g1f019bc57d1_0_500"/>
          <p:cNvSpPr/>
          <p:nvPr/>
        </p:nvSpPr>
        <p:spPr>
          <a:xfrm>
            <a:off x="4893290" y="1416005"/>
            <a:ext cx="3045300" cy="369300"/>
          </a:xfrm>
          <a:prstGeom prst="rect">
            <a:avLst/>
          </a:prstGeom>
          <a:solidFill>
            <a:srgbClr val="5959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Real valued inputs are allowed</a:t>
            </a:r>
            <a:endParaRPr b="0" i="0" sz="1400" u="none" cap="none" strike="noStrike">
              <a:solidFill>
                <a:srgbClr val="000000"/>
              </a:solidFill>
              <a:latin typeface="Arial"/>
              <a:ea typeface="Arial"/>
              <a:cs typeface="Arial"/>
              <a:sym typeface="Arial"/>
            </a:endParaRPr>
          </a:p>
        </p:txBody>
      </p:sp>
      <p:sp>
        <p:nvSpPr>
          <p:cNvPr id="727" name="Google Shape;727;g1f019bc57d1_0_500"/>
          <p:cNvSpPr/>
          <p:nvPr/>
        </p:nvSpPr>
        <p:spPr>
          <a:xfrm>
            <a:off x="5257800" y="1941553"/>
            <a:ext cx="307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No, we can learn the threshold</a:t>
            </a:r>
            <a:endParaRPr b="0" i="0" sz="1400" u="none" cap="none" strike="noStrike">
              <a:solidFill>
                <a:srgbClr val="000000"/>
              </a:solidFill>
              <a:latin typeface="Arial"/>
              <a:ea typeface="Arial"/>
              <a:cs typeface="Arial"/>
              <a:sym typeface="Arial"/>
            </a:endParaRPr>
          </a:p>
        </p:txBody>
      </p:sp>
      <p:sp>
        <p:nvSpPr>
          <p:cNvPr id="728" name="Google Shape;728;g1f019bc57d1_0_500"/>
          <p:cNvSpPr/>
          <p:nvPr/>
        </p:nvSpPr>
        <p:spPr>
          <a:xfrm>
            <a:off x="2453493" y="2849177"/>
            <a:ext cx="6538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A perceptron allows weights to be assigned to inputs</a:t>
            </a:r>
            <a:endParaRPr b="0" i="0" sz="1400" u="none" cap="none" strike="noStrike">
              <a:solidFill>
                <a:srgbClr val="000000"/>
              </a:solidFill>
              <a:latin typeface="Arial"/>
              <a:ea typeface="Arial"/>
              <a:cs typeface="Arial"/>
              <a:sym typeface="Arial"/>
            </a:endParaRPr>
          </a:p>
        </p:txBody>
      </p:sp>
      <p:sp>
        <p:nvSpPr>
          <p:cNvPr id="729" name="Google Shape;729;g1f019bc57d1_0_500"/>
          <p:cNvSpPr/>
          <p:nvPr/>
        </p:nvSpPr>
        <p:spPr>
          <a:xfrm>
            <a:off x="2529261" y="3682194"/>
            <a:ext cx="6309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Not possible with a single perceptron but we will see how to handle this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1f019bc57d1_0_512"/>
          <p:cNvSpPr txBox="1"/>
          <p:nvPr>
            <p:ph type="title"/>
          </p:nvPr>
        </p:nvSpPr>
        <p:spPr>
          <a:xfrm>
            <a:off x="7620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2400"/>
              <a:buFont typeface="Calibri"/>
              <a:buNone/>
            </a:pPr>
            <a:r>
              <a:rPr lang="en-IN" sz="2400"/>
              <a:t>what do we do about functions which are not linearly separable ?</a:t>
            </a:r>
            <a:endParaRPr/>
          </a:p>
        </p:txBody>
      </p:sp>
      <p:pic>
        <p:nvPicPr>
          <p:cNvPr id="735" name="Google Shape;735;g1f019bc57d1_0_512"/>
          <p:cNvPicPr preferRelativeResize="0"/>
          <p:nvPr/>
        </p:nvPicPr>
        <p:blipFill rotWithShape="1">
          <a:blip r:embed="rId3">
            <a:alphaModFix/>
          </a:blip>
          <a:srcRect b="0" l="0" r="0" t="0"/>
          <a:stretch/>
        </p:blipFill>
        <p:spPr>
          <a:xfrm>
            <a:off x="838200" y="1200151"/>
            <a:ext cx="3352800" cy="1509456"/>
          </a:xfrm>
          <a:prstGeom prst="rect">
            <a:avLst/>
          </a:prstGeom>
          <a:noFill/>
          <a:ln>
            <a:noFill/>
          </a:ln>
        </p:spPr>
      </p:pic>
      <p:pic>
        <p:nvPicPr>
          <p:cNvPr id="736" name="Google Shape;736;g1f019bc57d1_0_512"/>
          <p:cNvPicPr preferRelativeResize="0"/>
          <p:nvPr/>
        </p:nvPicPr>
        <p:blipFill rotWithShape="1">
          <a:blip r:embed="rId4">
            <a:alphaModFix/>
          </a:blip>
          <a:srcRect b="0" l="0" r="0" t="0"/>
          <a:stretch/>
        </p:blipFill>
        <p:spPr>
          <a:xfrm>
            <a:off x="838200" y="2910835"/>
            <a:ext cx="3867150" cy="1277782"/>
          </a:xfrm>
          <a:prstGeom prst="rect">
            <a:avLst/>
          </a:prstGeom>
          <a:noFill/>
          <a:ln>
            <a:noFill/>
          </a:ln>
        </p:spPr>
      </p:pic>
      <p:sp>
        <p:nvSpPr>
          <p:cNvPr id="737" name="Google Shape;737;g1f019bc57d1_0_512"/>
          <p:cNvSpPr/>
          <p:nvPr/>
        </p:nvSpPr>
        <p:spPr>
          <a:xfrm>
            <a:off x="4668061" y="998923"/>
            <a:ext cx="42474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fourth condition contradicts conditions 2 and 3</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Hence we cannot have a solution to this set of inequalities</a:t>
            </a:r>
            <a:endParaRPr b="0" i="0" sz="1800" u="none" cap="none" strike="noStrike">
              <a:solidFill>
                <a:schemeClr val="lt1"/>
              </a:solidFill>
              <a:latin typeface="Calibri"/>
              <a:ea typeface="Calibri"/>
              <a:cs typeface="Calibri"/>
              <a:sym typeface="Calibri"/>
            </a:endParaRPr>
          </a:p>
        </p:txBody>
      </p:sp>
      <p:pic>
        <p:nvPicPr>
          <p:cNvPr id="738" name="Google Shape;738;g1f019bc57d1_0_512"/>
          <p:cNvPicPr preferRelativeResize="0"/>
          <p:nvPr/>
        </p:nvPicPr>
        <p:blipFill rotWithShape="1">
          <a:blip r:embed="rId5">
            <a:alphaModFix/>
          </a:blip>
          <a:srcRect b="0" l="0" r="0" t="0"/>
          <a:stretch/>
        </p:blipFill>
        <p:spPr>
          <a:xfrm>
            <a:off x="6172200" y="2216968"/>
            <a:ext cx="2514600" cy="2270536"/>
          </a:xfrm>
          <a:prstGeom prst="rect">
            <a:avLst/>
          </a:prstGeom>
          <a:noFill/>
          <a:ln>
            <a:noFill/>
          </a:ln>
        </p:spPr>
      </p:pic>
      <p:sp>
        <p:nvSpPr>
          <p:cNvPr id="739" name="Google Shape;739;g1f019bc57d1_0_512"/>
          <p:cNvSpPr/>
          <p:nvPr/>
        </p:nvSpPr>
        <p:spPr>
          <a:xfrm>
            <a:off x="566563" y="4210831"/>
            <a:ext cx="5605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XOR is not linearly separable using single layer perceptron </a:t>
            </a:r>
            <a:endParaRPr b="0" i="0" sz="1800" u="none" cap="none" strike="noStrike">
              <a:solidFill>
                <a:schemeClr val="lt1"/>
              </a:solidFill>
              <a:latin typeface="Calibri"/>
              <a:ea typeface="Calibri"/>
              <a:cs typeface="Calibri"/>
              <a:sym typeface="Calibri"/>
            </a:endParaRPr>
          </a:p>
        </p:txBody>
      </p:sp>
      <p:sp>
        <p:nvSpPr>
          <p:cNvPr id="740" name="Google Shape;740;g1f019bc57d1_0_512"/>
          <p:cNvSpPr/>
          <p:nvPr/>
        </p:nvSpPr>
        <p:spPr>
          <a:xfrm>
            <a:off x="571500" y="4561709"/>
            <a:ext cx="8343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What about XNOR gate (sometimes ENOR, EXNOR or NXOR and pronounced as Exclusive NOR) ?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f019bc57d1_0_522"/>
          <p:cNvSpPr txBox="1"/>
          <p:nvPr>
            <p:ph type="title"/>
          </p:nvPr>
        </p:nvSpPr>
        <p:spPr>
          <a:xfrm>
            <a:off x="8382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Example </a:t>
            </a:r>
            <a:endParaRPr/>
          </a:p>
        </p:txBody>
      </p:sp>
      <p:sp>
        <p:nvSpPr>
          <p:cNvPr id="746" name="Google Shape;746;g1f019bc57d1_0_522"/>
          <p:cNvSpPr txBox="1"/>
          <p:nvPr>
            <p:ph idx="1" type="body"/>
          </p:nvPr>
        </p:nvSpPr>
        <p:spPr>
          <a:xfrm>
            <a:off x="914400" y="2077375"/>
            <a:ext cx="7315200" cy="2654700"/>
          </a:xfrm>
          <a:prstGeom prst="rect">
            <a:avLst/>
          </a:prstGeom>
          <a:noFill/>
          <a:ln>
            <a:noFill/>
          </a:ln>
        </p:spPr>
        <p:txBody>
          <a:bodyPr anchorCtr="0" anchor="t" bIns="45700" lIns="91425" spcFirstLastPara="1" rIns="91425" wrap="square" tIns="45700">
            <a:normAutofit/>
          </a:bodyPr>
          <a:lstStyle/>
          <a:p>
            <a:pPr indent="-55879" lvl="0" marL="228600" rtl="0" algn="l">
              <a:lnSpc>
                <a:spcPct val="100000"/>
              </a:lnSpc>
              <a:spcBef>
                <a:spcPts val="0"/>
              </a:spcBef>
              <a:spcAft>
                <a:spcPts val="0"/>
              </a:spcAft>
              <a:buSzPts val="2000"/>
              <a:buNone/>
            </a:pPr>
            <a:r>
              <a:t/>
            </a:r>
            <a:endParaRPr/>
          </a:p>
        </p:txBody>
      </p:sp>
      <p:pic>
        <p:nvPicPr>
          <p:cNvPr id="747" name="Google Shape;747;g1f019bc57d1_0_522"/>
          <p:cNvPicPr preferRelativeResize="0"/>
          <p:nvPr/>
        </p:nvPicPr>
        <p:blipFill rotWithShape="1">
          <a:blip r:embed="rId3">
            <a:alphaModFix/>
          </a:blip>
          <a:srcRect b="0" l="0" r="0" t="0"/>
          <a:stretch/>
        </p:blipFill>
        <p:spPr>
          <a:xfrm>
            <a:off x="2994498" y="57150"/>
            <a:ext cx="5257800" cy="2659411"/>
          </a:xfrm>
          <a:prstGeom prst="rect">
            <a:avLst/>
          </a:prstGeom>
          <a:noFill/>
          <a:ln>
            <a:noFill/>
          </a:ln>
        </p:spPr>
      </p:pic>
      <p:pic>
        <p:nvPicPr>
          <p:cNvPr id="748" name="Google Shape;748;g1f019bc57d1_0_522"/>
          <p:cNvPicPr preferRelativeResize="0"/>
          <p:nvPr/>
        </p:nvPicPr>
        <p:blipFill rotWithShape="1">
          <a:blip r:embed="rId4">
            <a:alphaModFix/>
          </a:blip>
          <a:srcRect b="0" l="0" r="0" t="0"/>
          <a:stretch/>
        </p:blipFill>
        <p:spPr>
          <a:xfrm>
            <a:off x="1712271" y="2910522"/>
            <a:ext cx="6562725" cy="188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f019bc57d1_0_530"/>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Calibri"/>
              <a:buNone/>
            </a:pPr>
            <a:r>
              <a:rPr lang="en-IN"/>
              <a:t>Linearly Separable Boolean Functions</a:t>
            </a:r>
            <a:endParaRPr/>
          </a:p>
        </p:txBody>
      </p:sp>
      <p:sp>
        <p:nvSpPr>
          <p:cNvPr id="754" name="Google Shape;754;g1f019bc57d1_0_530"/>
          <p:cNvSpPr/>
          <p:nvPr/>
        </p:nvSpPr>
        <p:spPr>
          <a:xfrm>
            <a:off x="533400" y="1123950"/>
            <a:ext cx="7467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How many boolean functions can you design from 2 inputs ?</a:t>
            </a:r>
            <a:endParaRPr b="0" i="0" sz="1400" u="none" cap="none" strike="noStrike">
              <a:solidFill>
                <a:srgbClr val="000000"/>
              </a:solidFill>
              <a:latin typeface="Arial"/>
              <a:ea typeface="Arial"/>
              <a:cs typeface="Arial"/>
              <a:sym typeface="Arial"/>
            </a:endParaRPr>
          </a:p>
        </p:txBody>
      </p:sp>
      <p:pic>
        <p:nvPicPr>
          <p:cNvPr id="755" name="Google Shape;755;g1f019bc57d1_0_530"/>
          <p:cNvPicPr preferRelativeResize="0"/>
          <p:nvPr/>
        </p:nvPicPr>
        <p:blipFill rotWithShape="1">
          <a:blip r:embed="rId3">
            <a:alphaModFix/>
          </a:blip>
          <a:srcRect b="0" l="0" r="0" t="0"/>
          <a:stretch/>
        </p:blipFill>
        <p:spPr>
          <a:xfrm>
            <a:off x="381000" y="1733550"/>
            <a:ext cx="8458201" cy="1464828"/>
          </a:xfrm>
          <a:prstGeom prst="rect">
            <a:avLst/>
          </a:prstGeom>
          <a:noFill/>
          <a:ln>
            <a:noFill/>
          </a:ln>
        </p:spPr>
      </p:pic>
      <p:sp>
        <p:nvSpPr>
          <p:cNvPr id="756" name="Google Shape;756;g1f019bc57d1_0_530"/>
          <p:cNvSpPr/>
          <p:nvPr/>
        </p:nvSpPr>
        <p:spPr>
          <a:xfrm>
            <a:off x="533400" y="3438646"/>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FF0000"/>
                </a:solidFill>
                <a:latin typeface="Calibri"/>
                <a:ea typeface="Calibri"/>
                <a:cs typeface="Calibri"/>
                <a:sym typeface="Calibri"/>
              </a:rPr>
              <a:t>In general, how many Boolean functions can you have for n inputs ?</a:t>
            </a:r>
            <a:endParaRPr b="0" i="0" sz="1400" u="none" cap="none" strike="noStrike">
              <a:solidFill>
                <a:srgbClr val="000000"/>
              </a:solidFill>
              <a:latin typeface="Arial"/>
              <a:ea typeface="Arial"/>
              <a:cs typeface="Arial"/>
              <a:sym typeface="Arial"/>
            </a:endParaRPr>
          </a:p>
        </p:txBody>
      </p:sp>
      <p:pic>
        <p:nvPicPr>
          <p:cNvPr id="757" name="Google Shape;757;g1f019bc57d1_0_530"/>
          <p:cNvPicPr preferRelativeResize="0"/>
          <p:nvPr/>
        </p:nvPicPr>
        <p:blipFill rotWithShape="1">
          <a:blip r:embed="rId4">
            <a:alphaModFix/>
          </a:blip>
          <a:srcRect b="0" l="0" r="0" t="0"/>
          <a:stretch/>
        </p:blipFill>
        <p:spPr>
          <a:xfrm>
            <a:off x="4191000" y="3933005"/>
            <a:ext cx="971550" cy="84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f019bc57d1_0_538"/>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Representation Power of a Network of Perceptrons</a:t>
            </a:r>
            <a:endParaRPr sz="2800"/>
          </a:p>
        </p:txBody>
      </p:sp>
      <p:sp>
        <p:nvSpPr>
          <p:cNvPr id="763" name="Google Shape;763;g1f019bc57d1_0_538"/>
          <p:cNvSpPr/>
          <p:nvPr/>
        </p:nvSpPr>
        <p:spPr>
          <a:xfrm>
            <a:off x="762000" y="1276350"/>
            <a:ext cx="8229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Assume True = +1 and False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Consider 2 inputs and 4 perceptrons</a:t>
            </a:r>
            <a:endParaRPr b="0" i="0" sz="1800" u="none" cap="none" strike="noStrike">
              <a:solidFill>
                <a:schemeClr val="lt1"/>
              </a:solidFill>
              <a:latin typeface="Calibri"/>
              <a:ea typeface="Calibri"/>
              <a:cs typeface="Calibri"/>
              <a:sym typeface="Calibri"/>
            </a:endParaRPr>
          </a:p>
        </p:txBody>
      </p:sp>
      <p:sp>
        <p:nvSpPr>
          <p:cNvPr id="764" name="Google Shape;764;g1f019bc57d1_0_538"/>
          <p:cNvSpPr/>
          <p:nvPr/>
        </p:nvSpPr>
        <p:spPr>
          <a:xfrm>
            <a:off x="838200" y="196215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Each input is connected to all the 4 perceptrons with specific weight</a:t>
            </a:r>
            <a:endParaRPr b="0" i="0" sz="1400" u="none" cap="none" strike="noStrike">
              <a:solidFill>
                <a:srgbClr val="000000"/>
              </a:solidFill>
              <a:latin typeface="Arial"/>
              <a:ea typeface="Arial"/>
              <a:cs typeface="Arial"/>
              <a:sym typeface="Arial"/>
            </a:endParaRPr>
          </a:p>
        </p:txBody>
      </p:sp>
      <p:pic>
        <p:nvPicPr>
          <p:cNvPr id="765" name="Google Shape;765;g1f019bc57d1_0_538"/>
          <p:cNvPicPr preferRelativeResize="0"/>
          <p:nvPr/>
        </p:nvPicPr>
        <p:blipFill rotWithShape="1">
          <a:blip r:embed="rId3">
            <a:alphaModFix/>
          </a:blip>
          <a:srcRect b="0" l="0" r="0" t="0"/>
          <a:stretch/>
        </p:blipFill>
        <p:spPr>
          <a:xfrm>
            <a:off x="914400" y="2952750"/>
            <a:ext cx="2986088" cy="1810773"/>
          </a:xfrm>
          <a:prstGeom prst="rect">
            <a:avLst/>
          </a:prstGeom>
          <a:noFill/>
          <a:ln>
            <a:noFill/>
          </a:ln>
        </p:spPr>
      </p:pic>
      <p:pic>
        <p:nvPicPr>
          <p:cNvPr id="766" name="Google Shape;766;g1f019bc57d1_0_538"/>
          <p:cNvPicPr preferRelativeResize="0"/>
          <p:nvPr/>
        </p:nvPicPr>
        <p:blipFill rotWithShape="1">
          <a:blip r:embed="rId4">
            <a:alphaModFix/>
          </a:blip>
          <a:srcRect b="0" l="0" r="0" t="0"/>
          <a:stretch/>
        </p:blipFill>
        <p:spPr>
          <a:xfrm>
            <a:off x="914400" y="2952750"/>
            <a:ext cx="3026519" cy="1871663"/>
          </a:xfrm>
          <a:prstGeom prst="rect">
            <a:avLst/>
          </a:prstGeom>
          <a:noFill/>
          <a:ln>
            <a:noFill/>
          </a:ln>
        </p:spPr>
      </p:pic>
      <p:sp>
        <p:nvSpPr>
          <p:cNvPr id="767" name="Google Shape;767;g1f019bc57d1_0_538"/>
          <p:cNvSpPr/>
          <p:nvPr/>
        </p:nvSpPr>
        <p:spPr>
          <a:xfrm>
            <a:off x="4434191" y="1137850"/>
            <a:ext cx="45720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bias (w</a:t>
            </a:r>
            <a:r>
              <a:rPr b="0" baseline="-25000" i="0" lang="en-IN" sz="1800" u="none" cap="none" strike="noStrike">
                <a:solidFill>
                  <a:schemeClr val="lt1"/>
                </a:solidFill>
                <a:latin typeface="Calibri"/>
                <a:ea typeface="Calibri"/>
                <a:cs typeface="Calibri"/>
                <a:sym typeface="Calibri"/>
              </a:rPr>
              <a:t>0</a:t>
            </a:r>
            <a:r>
              <a:rPr b="0" i="0" lang="en-IN" sz="1800" u="none" cap="none" strike="noStrike">
                <a:solidFill>
                  <a:schemeClr val="lt1"/>
                </a:solidFill>
                <a:latin typeface="Calibri"/>
                <a:ea typeface="Calibri"/>
                <a:cs typeface="Calibri"/>
                <a:sym typeface="Calibri"/>
              </a:rPr>
              <a:t>) of each perceptron is -2 (i.e.,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each perceptron will fire only if the weighted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sum of its input is ≥ 2)</a:t>
            </a:r>
            <a:endParaRPr b="0" i="0" sz="1400" u="none" cap="none" strike="noStrike">
              <a:solidFill>
                <a:srgbClr val="000000"/>
              </a:solidFill>
              <a:latin typeface="Arial"/>
              <a:ea typeface="Arial"/>
              <a:cs typeface="Arial"/>
              <a:sym typeface="Arial"/>
            </a:endParaRPr>
          </a:p>
        </p:txBody>
      </p:sp>
      <p:pic>
        <p:nvPicPr>
          <p:cNvPr id="768" name="Google Shape;768;g1f019bc57d1_0_538"/>
          <p:cNvPicPr preferRelativeResize="0"/>
          <p:nvPr/>
        </p:nvPicPr>
        <p:blipFill rotWithShape="1">
          <a:blip r:embed="rId5">
            <a:alphaModFix/>
          </a:blip>
          <a:srcRect b="0" l="0" r="0" t="0"/>
          <a:stretch/>
        </p:blipFill>
        <p:spPr>
          <a:xfrm>
            <a:off x="4572000" y="2495550"/>
            <a:ext cx="3481387" cy="2016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f019bc57d1_0_548"/>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Representation Power of a Network of Perceptrons</a:t>
            </a:r>
            <a:endParaRPr sz="2800"/>
          </a:p>
        </p:txBody>
      </p:sp>
      <p:sp>
        <p:nvSpPr>
          <p:cNvPr id="774" name="Google Shape;774;g1f019bc57d1_0_548"/>
          <p:cNvSpPr/>
          <p:nvPr/>
        </p:nvSpPr>
        <p:spPr>
          <a:xfrm>
            <a:off x="685800" y="1123950"/>
            <a:ext cx="45720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Each of these perceptrons is connected to 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output perceptron by weights (which need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be learned)</a:t>
            </a:r>
            <a:endParaRPr b="0" i="0" sz="1400" u="none" cap="none" strike="noStrike">
              <a:solidFill>
                <a:srgbClr val="000000"/>
              </a:solidFill>
              <a:latin typeface="Arial"/>
              <a:ea typeface="Arial"/>
              <a:cs typeface="Arial"/>
              <a:sym typeface="Arial"/>
            </a:endParaRPr>
          </a:p>
        </p:txBody>
      </p:sp>
      <p:pic>
        <p:nvPicPr>
          <p:cNvPr id="775" name="Google Shape;775;g1f019bc57d1_0_548"/>
          <p:cNvPicPr preferRelativeResize="0"/>
          <p:nvPr/>
        </p:nvPicPr>
        <p:blipFill rotWithShape="1">
          <a:blip r:embed="rId3">
            <a:alphaModFix/>
          </a:blip>
          <a:srcRect b="0" l="0" r="0" t="0"/>
          <a:stretch/>
        </p:blipFill>
        <p:spPr>
          <a:xfrm>
            <a:off x="762000" y="2266950"/>
            <a:ext cx="3067050" cy="2577014"/>
          </a:xfrm>
          <a:prstGeom prst="rect">
            <a:avLst/>
          </a:prstGeom>
          <a:noFill/>
          <a:ln>
            <a:noFill/>
          </a:ln>
        </p:spPr>
      </p:pic>
      <p:sp>
        <p:nvSpPr>
          <p:cNvPr id="776" name="Google Shape;776;g1f019bc57d1_0_548"/>
          <p:cNvSpPr/>
          <p:nvPr/>
        </p:nvSpPr>
        <p:spPr>
          <a:xfrm>
            <a:off x="5105400" y="1187619"/>
            <a:ext cx="3581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output of this perceptron (y) is the output of this network</a:t>
            </a:r>
            <a:endParaRPr b="0" i="0" sz="1800" u="none" cap="none" strike="noStrike">
              <a:solidFill>
                <a:schemeClr val="lt1"/>
              </a:solidFill>
              <a:latin typeface="Calibri"/>
              <a:ea typeface="Calibri"/>
              <a:cs typeface="Calibri"/>
              <a:sym typeface="Calibri"/>
            </a:endParaRPr>
          </a:p>
        </p:txBody>
      </p:sp>
      <p:pic>
        <p:nvPicPr>
          <p:cNvPr id="777" name="Google Shape;777;g1f019bc57d1_0_548"/>
          <p:cNvPicPr preferRelativeResize="0"/>
          <p:nvPr/>
        </p:nvPicPr>
        <p:blipFill rotWithShape="1">
          <a:blip r:embed="rId4">
            <a:alphaModFix/>
          </a:blip>
          <a:srcRect b="0" l="0" r="0" t="5285"/>
          <a:stretch/>
        </p:blipFill>
        <p:spPr>
          <a:xfrm>
            <a:off x="5343407" y="2058509"/>
            <a:ext cx="3105386" cy="27854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f019bc57d1_0_556"/>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Representation Power of a Network of Perceptrons</a:t>
            </a:r>
            <a:endParaRPr sz="2800"/>
          </a:p>
        </p:txBody>
      </p:sp>
      <p:sp>
        <p:nvSpPr>
          <p:cNvPr id="783" name="Google Shape;783;g1f019bc57d1_0_556"/>
          <p:cNvSpPr/>
          <p:nvPr/>
        </p:nvSpPr>
        <p:spPr>
          <a:xfrm>
            <a:off x="838200" y="940362"/>
            <a:ext cx="2130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Terminology Alert !!!</a:t>
            </a:r>
            <a:endParaRPr b="0" i="0" sz="1800" u="none" cap="none" strike="noStrike">
              <a:solidFill>
                <a:schemeClr val="lt1"/>
              </a:solidFill>
              <a:latin typeface="Calibri"/>
              <a:ea typeface="Calibri"/>
              <a:cs typeface="Calibri"/>
              <a:sym typeface="Calibri"/>
            </a:endParaRPr>
          </a:p>
        </p:txBody>
      </p:sp>
      <p:sp>
        <p:nvSpPr>
          <p:cNvPr id="784" name="Google Shape;784;g1f019bc57d1_0_556"/>
          <p:cNvSpPr/>
          <p:nvPr/>
        </p:nvSpPr>
        <p:spPr>
          <a:xfrm>
            <a:off x="4349885" y="679122"/>
            <a:ext cx="3000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This network contains 3 layers</a:t>
            </a:r>
            <a:endParaRPr b="0" i="0" sz="1400" u="none" cap="none" strike="noStrike">
              <a:solidFill>
                <a:srgbClr val="000000"/>
              </a:solidFill>
              <a:latin typeface="Arial"/>
              <a:ea typeface="Arial"/>
              <a:cs typeface="Arial"/>
              <a:sym typeface="Arial"/>
            </a:endParaRPr>
          </a:p>
        </p:txBody>
      </p:sp>
      <p:sp>
        <p:nvSpPr>
          <p:cNvPr id="785" name="Google Shape;785;g1f019bc57d1_0_556"/>
          <p:cNvSpPr/>
          <p:nvPr/>
        </p:nvSpPr>
        <p:spPr>
          <a:xfrm>
            <a:off x="4289898" y="1064049"/>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layer containing the inputs (x1, x2) 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called the </a:t>
            </a:r>
            <a:r>
              <a:rPr b="0" i="0" lang="en-IN" sz="1800" u="none" cap="none" strike="noStrike">
                <a:solidFill>
                  <a:srgbClr val="FFFF00"/>
                </a:solidFill>
                <a:latin typeface="Calibri"/>
                <a:ea typeface="Calibri"/>
                <a:cs typeface="Calibri"/>
                <a:sym typeface="Calibri"/>
              </a:rPr>
              <a:t>input layer</a:t>
            </a:r>
            <a:endParaRPr b="0" i="0" sz="1400" u="none" cap="none" strike="noStrike">
              <a:solidFill>
                <a:srgbClr val="000000"/>
              </a:solidFill>
              <a:latin typeface="Arial"/>
              <a:ea typeface="Arial"/>
              <a:cs typeface="Arial"/>
              <a:sym typeface="Arial"/>
            </a:endParaRPr>
          </a:p>
        </p:txBody>
      </p:sp>
      <p:sp>
        <p:nvSpPr>
          <p:cNvPr id="786" name="Google Shape;786;g1f019bc57d1_0_556"/>
          <p:cNvSpPr/>
          <p:nvPr/>
        </p:nvSpPr>
        <p:spPr>
          <a:xfrm>
            <a:off x="4289898" y="1773369"/>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middle layer containing the 4 perceptrons</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is called the </a:t>
            </a:r>
            <a:r>
              <a:rPr b="0" i="0" lang="en-IN" sz="1800" u="none" cap="none" strike="noStrike">
                <a:solidFill>
                  <a:srgbClr val="FFFF00"/>
                </a:solidFill>
                <a:latin typeface="Calibri"/>
                <a:ea typeface="Calibri"/>
                <a:cs typeface="Calibri"/>
                <a:sym typeface="Calibri"/>
              </a:rPr>
              <a:t>hidden layer</a:t>
            </a:r>
            <a:endParaRPr b="0" i="0" sz="1400" u="none" cap="none" strike="noStrike">
              <a:solidFill>
                <a:srgbClr val="000000"/>
              </a:solidFill>
              <a:latin typeface="Arial"/>
              <a:ea typeface="Arial"/>
              <a:cs typeface="Arial"/>
              <a:sym typeface="Arial"/>
            </a:endParaRPr>
          </a:p>
        </p:txBody>
      </p:sp>
      <p:sp>
        <p:nvSpPr>
          <p:cNvPr id="787" name="Google Shape;787;g1f019bc57d1_0_556"/>
          <p:cNvSpPr/>
          <p:nvPr/>
        </p:nvSpPr>
        <p:spPr>
          <a:xfrm>
            <a:off x="4294022" y="2598396"/>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final layer containing one output neuron is called the </a:t>
            </a:r>
            <a:r>
              <a:rPr b="0" i="0" lang="en-IN" sz="1800" u="none" cap="none" strike="noStrike">
                <a:solidFill>
                  <a:srgbClr val="FFFF00"/>
                </a:solidFill>
                <a:latin typeface="Calibri"/>
                <a:ea typeface="Calibri"/>
                <a:cs typeface="Calibri"/>
                <a:sym typeface="Calibri"/>
              </a:rPr>
              <a:t>output layer</a:t>
            </a:r>
            <a:endParaRPr b="0" i="0" sz="1400" u="none" cap="none" strike="noStrike">
              <a:solidFill>
                <a:srgbClr val="000000"/>
              </a:solidFill>
              <a:latin typeface="Arial"/>
              <a:ea typeface="Arial"/>
              <a:cs typeface="Arial"/>
              <a:sym typeface="Arial"/>
            </a:endParaRPr>
          </a:p>
        </p:txBody>
      </p:sp>
      <p:sp>
        <p:nvSpPr>
          <p:cNvPr id="788" name="Google Shape;788;g1f019bc57d1_0_556"/>
          <p:cNvSpPr/>
          <p:nvPr/>
        </p:nvSpPr>
        <p:spPr>
          <a:xfrm>
            <a:off x="4312596" y="3343789"/>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outputs of the 4 perceptrons in the hidden layer are denoted by </a:t>
            </a:r>
            <a:r>
              <a:rPr b="0" i="0" lang="en-IN" sz="1800" u="none" cap="none" strike="noStrike">
                <a:solidFill>
                  <a:srgbClr val="FFFF00"/>
                </a:solidFill>
                <a:latin typeface="Calibri"/>
                <a:ea typeface="Calibri"/>
                <a:cs typeface="Calibri"/>
                <a:sym typeface="Calibri"/>
              </a:rPr>
              <a:t>h</a:t>
            </a:r>
            <a:r>
              <a:rPr b="0" baseline="-25000" i="0" lang="en-IN" sz="1800" u="none" cap="none" strike="noStrike">
                <a:solidFill>
                  <a:srgbClr val="FFFF00"/>
                </a:solidFill>
                <a:latin typeface="Calibri"/>
                <a:ea typeface="Calibri"/>
                <a:cs typeface="Calibri"/>
                <a:sym typeface="Calibri"/>
              </a:rPr>
              <a:t>1</a:t>
            </a:r>
            <a:r>
              <a:rPr b="0" i="0" lang="en-IN" sz="1800" u="none" cap="none" strike="noStrike">
                <a:solidFill>
                  <a:srgbClr val="FFFF00"/>
                </a:solidFill>
                <a:latin typeface="Calibri"/>
                <a:ea typeface="Calibri"/>
                <a:cs typeface="Calibri"/>
                <a:sym typeface="Calibri"/>
              </a:rPr>
              <a:t>, h</a:t>
            </a:r>
            <a:r>
              <a:rPr b="0" baseline="-25000" i="0" lang="en-IN" sz="1800" u="none" cap="none" strike="noStrike">
                <a:solidFill>
                  <a:srgbClr val="FFFF00"/>
                </a:solidFill>
                <a:latin typeface="Calibri"/>
                <a:ea typeface="Calibri"/>
                <a:cs typeface="Calibri"/>
                <a:sym typeface="Calibri"/>
              </a:rPr>
              <a:t>2</a:t>
            </a:r>
            <a:r>
              <a:rPr b="0" i="0" lang="en-IN" sz="1800" u="none" cap="none" strike="noStrike">
                <a:solidFill>
                  <a:srgbClr val="FFFF00"/>
                </a:solidFill>
                <a:latin typeface="Calibri"/>
                <a:ea typeface="Calibri"/>
                <a:cs typeface="Calibri"/>
                <a:sym typeface="Calibri"/>
              </a:rPr>
              <a:t>, h</a:t>
            </a:r>
            <a:r>
              <a:rPr b="0" baseline="-25000" i="0" lang="en-IN" sz="1800" u="none" cap="none" strike="noStrike">
                <a:solidFill>
                  <a:srgbClr val="FFFF00"/>
                </a:solidFill>
                <a:latin typeface="Calibri"/>
                <a:ea typeface="Calibri"/>
                <a:cs typeface="Calibri"/>
                <a:sym typeface="Calibri"/>
              </a:rPr>
              <a:t>3</a:t>
            </a:r>
            <a:r>
              <a:rPr b="0" i="0" lang="en-IN" sz="1800" u="none" cap="none" strike="noStrike">
                <a:solidFill>
                  <a:srgbClr val="FFFF00"/>
                </a:solidFill>
                <a:latin typeface="Calibri"/>
                <a:ea typeface="Calibri"/>
                <a:cs typeface="Calibri"/>
                <a:sym typeface="Calibri"/>
              </a:rPr>
              <a:t>, h</a:t>
            </a:r>
            <a:r>
              <a:rPr b="0" baseline="-25000" i="0" lang="en-IN" sz="1800" u="none" cap="none" strike="noStrike">
                <a:solidFill>
                  <a:srgbClr val="FFFF00"/>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89" name="Google Shape;789;g1f019bc57d1_0_556"/>
          <p:cNvSpPr/>
          <p:nvPr/>
        </p:nvSpPr>
        <p:spPr>
          <a:xfrm>
            <a:off x="4332051" y="3990120"/>
            <a:ext cx="457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red and blue edges are called layer 1 weight</a:t>
            </a:r>
            <a:endParaRPr b="0" i="0" sz="1400" u="none" cap="none" strike="noStrike">
              <a:solidFill>
                <a:srgbClr val="000000"/>
              </a:solidFill>
              <a:latin typeface="Arial"/>
              <a:ea typeface="Arial"/>
              <a:cs typeface="Arial"/>
              <a:sym typeface="Arial"/>
            </a:endParaRPr>
          </a:p>
        </p:txBody>
      </p:sp>
      <p:sp>
        <p:nvSpPr>
          <p:cNvPr id="790" name="Google Shape;790;g1f019bc57d1_0_556"/>
          <p:cNvSpPr/>
          <p:nvPr/>
        </p:nvSpPr>
        <p:spPr>
          <a:xfrm>
            <a:off x="4419600" y="4544877"/>
            <a:ext cx="406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w</a:t>
            </a:r>
            <a:r>
              <a:rPr b="0" baseline="-25000" i="0" lang="en-IN" sz="1800" u="none" cap="none" strike="noStrike">
                <a:solidFill>
                  <a:schemeClr val="lt1"/>
                </a:solidFill>
                <a:latin typeface="Calibri"/>
                <a:ea typeface="Calibri"/>
                <a:cs typeface="Calibri"/>
                <a:sym typeface="Calibri"/>
              </a:rPr>
              <a:t>1</a:t>
            </a:r>
            <a:r>
              <a:rPr b="0" i="0" lang="en-IN" sz="1800" u="none" cap="none" strike="noStrike">
                <a:solidFill>
                  <a:schemeClr val="lt1"/>
                </a:solidFill>
                <a:latin typeface="Calibri"/>
                <a:ea typeface="Calibri"/>
                <a:cs typeface="Calibri"/>
                <a:sym typeface="Calibri"/>
              </a:rPr>
              <a:t>, w</a:t>
            </a:r>
            <a:r>
              <a:rPr b="0" baseline="-25000" i="0" lang="en-IN" sz="1800" u="none" cap="none" strike="noStrike">
                <a:solidFill>
                  <a:schemeClr val="lt1"/>
                </a:solidFill>
                <a:latin typeface="Calibri"/>
                <a:ea typeface="Calibri"/>
                <a:cs typeface="Calibri"/>
                <a:sym typeface="Calibri"/>
              </a:rPr>
              <a:t>2</a:t>
            </a:r>
            <a:r>
              <a:rPr b="0" i="0" lang="en-IN" sz="1800" u="none" cap="none" strike="noStrike">
                <a:solidFill>
                  <a:schemeClr val="lt1"/>
                </a:solidFill>
                <a:latin typeface="Calibri"/>
                <a:ea typeface="Calibri"/>
                <a:cs typeface="Calibri"/>
                <a:sym typeface="Calibri"/>
              </a:rPr>
              <a:t>, w</a:t>
            </a:r>
            <a:r>
              <a:rPr b="0" baseline="-25000" i="0" lang="en-IN" sz="1800" u="none" cap="none" strike="noStrike">
                <a:solidFill>
                  <a:schemeClr val="lt1"/>
                </a:solidFill>
                <a:latin typeface="Calibri"/>
                <a:ea typeface="Calibri"/>
                <a:cs typeface="Calibri"/>
                <a:sym typeface="Calibri"/>
              </a:rPr>
              <a:t>3</a:t>
            </a:r>
            <a:r>
              <a:rPr b="0" i="0" lang="en-IN" sz="1800" u="none" cap="none" strike="noStrike">
                <a:solidFill>
                  <a:schemeClr val="lt1"/>
                </a:solidFill>
                <a:latin typeface="Calibri"/>
                <a:ea typeface="Calibri"/>
                <a:cs typeface="Calibri"/>
                <a:sym typeface="Calibri"/>
              </a:rPr>
              <a:t>, w</a:t>
            </a:r>
            <a:r>
              <a:rPr b="0" baseline="-25000" i="0" lang="en-IN" sz="1800" u="none" cap="none" strike="noStrike">
                <a:solidFill>
                  <a:schemeClr val="lt1"/>
                </a:solidFill>
                <a:latin typeface="Calibri"/>
                <a:ea typeface="Calibri"/>
                <a:cs typeface="Calibri"/>
                <a:sym typeface="Calibri"/>
              </a:rPr>
              <a:t>4</a:t>
            </a:r>
            <a:r>
              <a:rPr b="0" i="0" lang="en-IN" sz="1800" u="none" cap="none" strike="noStrike">
                <a:solidFill>
                  <a:schemeClr val="lt1"/>
                </a:solidFill>
                <a:latin typeface="Calibri"/>
                <a:ea typeface="Calibri"/>
                <a:cs typeface="Calibri"/>
                <a:sym typeface="Calibri"/>
              </a:rPr>
              <a:t> are called </a:t>
            </a:r>
            <a:r>
              <a:rPr b="0" i="0" lang="en-IN" sz="1800" u="none" cap="none" strike="noStrike">
                <a:solidFill>
                  <a:srgbClr val="FFFF00"/>
                </a:solidFill>
                <a:latin typeface="Calibri"/>
                <a:ea typeface="Calibri"/>
                <a:cs typeface="Calibri"/>
                <a:sym typeface="Calibri"/>
              </a:rPr>
              <a:t>layer 2 weights</a:t>
            </a:r>
            <a:endParaRPr b="0" i="0" sz="1400" u="none" cap="none" strike="noStrike">
              <a:solidFill>
                <a:srgbClr val="000000"/>
              </a:solidFill>
              <a:latin typeface="Arial"/>
              <a:ea typeface="Arial"/>
              <a:cs typeface="Arial"/>
              <a:sym typeface="Arial"/>
            </a:endParaRPr>
          </a:p>
        </p:txBody>
      </p:sp>
      <p:pic>
        <p:nvPicPr>
          <p:cNvPr id="791" name="Google Shape;791;g1f019bc57d1_0_556"/>
          <p:cNvPicPr preferRelativeResize="0"/>
          <p:nvPr/>
        </p:nvPicPr>
        <p:blipFill rotWithShape="1">
          <a:blip r:embed="rId3">
            <a:alphaModFix/>
          </a:blip>
          <a:srcRect b="0" l="0" r="0" t="0"/>
          <a:stretch/>
        </p:blipFill>
        <p:spPr>
          <a:xfrm>
            <a:off x="436078" y="1432677"/>
            <a:ext cx="3561209"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1f019bc57d1_0_569"/>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Calibri"/>
              <a:buNone/>
            </a:pPr>
            <a:r>
              <a:rPr lang="en-IN" sz="2800"/>
              <a:t>Representation Power of a Network of Perceptrons</a:t>
            </a:r>
            <a:endParaRPr sz="2800"/>
          </a:p>
        </p:txBody>
      </p:sp>
      <p:sp>
        <p:nvSpPr>
          <p:cNvPr id="797" name="Google Shape;797;g1f019bc57d1_0_569"/>
          <p:cNvSpPr/>
          <p:nvPr/>
        </p:nvSpPr>
        <p:spPr>
          <a:xfrm>
            <a:off x="4495800" y="1123950"/>
            <a:ext cx="45720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Each perceptron in the middle layer fires only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for a specific input (and no two perceptrons</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fire for the same input)</a:t>
            </a:r>
            <a:endParaRPr b="0" i="0" sz="1400" u="none" cap="none" strike="noStrike">
              <a:solidFill>
                <a:srgbClr val="000000"/>
              </a:solidFill>
              <a:latin typeface="Arial"/>
              <a:ea typeface="Arial"/>
              <a:cs typeface="Arial"/>
              <a:sym typeface="Arial"/>
            </a:endParaRPr>
          </a:p>
        </p:txBody>
      </p:sp>
      <p:pic>
        <p:nvPicPr>
          <p:cNvPr id="798" name="Google Shape;798;g1f019bc57d1_0_569"/>
          <p:cNvPicPr preferRelativeResize="0"/>
          <p:nvPr/>
        </p:nvPicPr>
        <p:blipFill rotWithShape="1">
          <a:blip r:embed="rId3">
            <a:alphaModFix/>
          </a:blip>
          <a:srcRect b="0" l="0" r="0" t="0"/>
          <a:stretch/>
        </p:blipFill>
        <p:spPr>
          <a:xfrm>
            <a:off x="381000" y="1031754"/>
            <a:ext cx="3560374" cy="3298221"/>
          </a:xfrm>
          <a:prstGeom prst="rect">
            <a:avLst/>
          </a:prstGeom>
          <a:noFill/>
          <a:ln>
            <a:noFill/>
          </a:ln>
        </p:spPr>
      </p:pic>
      <p:sp>
        <p:nvSpPr>
          <p:cNvPr id="799" name="Google Shape;799;g1f019bc57d1_0_569"/>
          <p:cNvSpPr/>
          <p:nvPr/>
        </p:nvSpPr>
        <p:spPr>
          <a:xfrm>
            <a:off x="4495800" y="2047280"/>
            <a:ext cx="3475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the first perceptron fires for {-1,-1}</a:t>
            </a:r>
            <a:endParaRPr b="0" i="0" sz="1400" u="none" cap="none" strike="noStrike">
              <a:solidFill>
                <a:srgbClr val="000000"/>
              </a:solidFill>
              <a:latin typeface="Arial"/>
              <a:ea typeface="Arial"/>
              <a:cs typeface="Arial"/>
              <a:sym typeface="Arial"/>
            </a:endParaRPr>
          </a:p>
        </p:txBody>
      </p:sp>
      <p:sp>
        <p:nvSpPr>
          <p:cNvPr id="800" name="Google Shape;800;g1f019bc57d1_0_569"/>
          <p:cNvSpPr/>
          <p:nvPr/>
        </p:nvSpPr>
        <p:spPr>
          <a:xfrm>
            <a:off x="4520119" y="2416612"/>
            <a:ext cx="365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second perceptron fires for {-1,1}</a:t>
            </a:r>
            <a:endParaRPr b="0" i="0" sz="1400" u="none" cap="none" strike="noStrike">
              <a:solidFill>
                <a:srgbClr val="000000"/>
              </a:solidFill>
              <a:latin typeface="Arial"/>
              <a:ea typeface="Arial"/>
              <a:cs typeface="Arial"/>
              <a:sym typeface="Arial"/>
            </a:endParaRPr>
          </a:p>
        </p:txBody>
      </p:sp>
      <p:sp>
        <p:nvSpPr>
          <p:cNvPr id="801" name="Google Shape;801;g1f019bc57d1_0_569"/>
          <p:cNvSpPr/>
          <p:nvPr/>
        </p:nvSpPr>
        <p:spPr>
          <a:xfrm>
            <a:off x="4533089" y="2785944"/>
            <a:ext cx="3438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third perceptron fires for {1,-1}</a:t>
            </a:r>
            <a:endParaRPr b="0" i="0" sz="1400" u="none" cap="none" strike="noStrike">
              <a:solidFill>
                <a:srgbClr val="000000"/>
              </a:solidFill>
              <a:latin typeface="Arial"/>
              <a:ea typeface="Arial"/>
              <a:cs typeface="Arial"/>
              <a:sym typeface="Arial"/>
            </a:endParaRPr>
          </a:p>
        </p:txBody>
      </p:sp>
      <p:sp>
        <p:nvSpPr>
          <p:cNvPr id="802" name="Google Shape;802;g1f019bc57d1_0_569"/>
          <p:cNvSpPr/>
          <p:nvPr/>
        </p:nvSpPr>
        <p:spPr>
          <a:xfrm>
            <a:off x="4481209" y="3105150"/>
            <a:ext cx="3611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the fourth perceptron fires for {1,1} </a:t>
            </a:r>
            <a:endParaRPr b="0" i="0" sz="1400" u="none" cap="none" strike="noStrike">
              <a:solidFill>
                <a:srgbClr val="000000"/>
              </a:solidFill>
              <a:latin typeface="Arial"/>
              <a:ea typeface="Arial"/>
              <a:cs typeface="Arial"/>
              <a:sym typeface="Arial"/>
            </a:endParaRPr>
          </a:p>
        </p:txBody>
      </p:sp>
      <p:pic>
        <p:nvPicPr>
          <p:cNvPr id="803" name="Google Shape;803;g1f019bc57d1_0_569"/>
          <p:cNvPicPr preferRelativeResize="0"/>
          <p:nvPr/>
        </p:nvPicPr>
        <p:blipFill rotWithShape="1">
          <a:blip r:embed="rId4">
            <a:alphaModFix/>
          </a:blip>
          <a:srcRect b="0" l="0" r="0" t="0"/>
          <a:stretch/>
        </p:blipFill>
        <p:spPr>
          <a:xfrm>
            <a:off x="381000" y="989873"/>
            <a:ext cx="3783684" cy="35290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f019bc57d1_0_580"/>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Example of the XOR function</a:t>
            </a:r>
            <a:endParaRPr/>
          </a:p>
        </p:txBody>
      </p:sp>
      <p:pic>
        <p:nvPicPr>
          <p:cNvPr id="809" name="Google Shape;809;g1f019bc57d1_0_580"/>
          <p:cNvPicPr preferRelativeResize="0"/>
          <p:nvPr/>
        </p:nvPicPr>
        <p:blipFill rotWithShape="1">
          <a:blip r:embed="rId3">
            <a:alphaModFix/>
          </a:blip>
          <a:srcRect b="0" l="0" r="0" t="0"/>
          <a:stretch/>
        </p:blipFill>
        <p:spPr>
          <a:xfrm>
            <a:off x="152400" y="1352550"/>
            <a:ext cx="2819400" cy="2632956"/>
          </a:xfrm>
          <a:prstGeom prst="rect">
            <a:avLst/>
          </a:prstGeom>
          <a:noFill/>
          <a:ln>
            <a:noFill/>
          </a:ln>
        </p:spPr>
      </p:pic>
      <p:pic>
        <p:nvPicPr>
          <p:cNvPr id="810" name="Google Shape;810;g1f019bc57d1_0_580"/>
          <p:cNvPicPr preferRelativeResize="0"/>
          <p:nvPr/>
        </p:nvPicPr>
        <p:blipFill rotWithShape="1">
          <a:blip r:embed="rId4">
            <a:alphaModFix/>
          </a:blip>
          <a:srcRect b="0" l="0" r="0" t="0"/>
          <a:stretch/>
        </p:blipFill>
        <p:spPr>
          <a:xfrm>
            <a:off x="3276600" y="957262"/>
            <a:ext cx="5248275" cy="790575"/>
          </a:xfrm>
          <a:prstGeom prst="rect">
            <a:avLst/>
          </a:prstGeom>
          <a:noFill/>
          <a:ln>
            <a:noFill/>
          </a:ln>
        </p:spPr>
      </p:pic>
      <p:pic>
        <p:nvPicPr>
          <p:cNvPr id="811" name="Google Shape;811;g1f019bc57d1_0_580"/>
          <p:cNvPicPr preferRelativeResize="0"/>
          <p:nvPr/>
        </p:nvPicPr>
        <p:blipFill rotWithShape="1">
          <a:blip r:embed="rId5">
            <a:alphaModFix/>
          </a:blip>
          <a:srcRect b="0" l="0" r="0" t="0"/>
          <a:stretch/>
        </p:blipFill>
        <p:spPr>
          <a:xfrm>
            <a:off x="3276600" y="1885950"/>
            <a:ext cx="5176838" cy="1700961"/>
          </a:xfrm>
          <a:prstGeom prst="rect">
            <a:avLst/>
          </a:prstGeom>
          <a:noFill/>
          <a:ln>
            <a:noFill/>
          </a:ln>
        </p:spPr>
      </p:pic>
      <p:sp>
        <p:nvSpPr>
          <p:cNvPr id="812" name="Google Shape;812;g1f019bc57d1_0_580"/>
          <p:cNvSpPr/>
          <p:nvPr/>
        </p:nvSpPr>
        <p:spPr>
          <a:xfrm>
            <a:off x="3312317" y="3719186"/>
            <a:ext cx="5212500" cy="1077300"/>
          </a:xfrm>
          <a:prstGeom prst="rect">
            <a:avLst/>
          </a:prstGeom>
          <a:solidFill>
            <a:srgbClr val="FFFF00"/>
          </a:solid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7030A0"/>
              </a:buClr>
              <a:buSzPts val="1600"/>
              <a:buFont typeface="Arial"/>
              <a:buChar char="•"/>
            </a:pPr>
            <a:r>
              <a:rPr b="0" i="0" lang="en-IN" sz="1600" u="none" cap="none" strike="noStrike">
                <a:solidFill>
                  <a:srgbClr val="7030A0"/>
                </a:solidFill>
                <a:latin typeface="Calibri"/>
                <a:ea typeface="Calibri"/>
                <a:cs typeface="Calibri"/>
                <a:sym typeface="Calibri"/>
              </a:rPr>
              <a:t>This results in the following four conditions to implement XOR: w</a:t>
            </a:r>
            <a:r>
              <a:rPr b="0" baseline="-25000" i="0" lang="en-IN" sz="1600" u="none" cap="none" strike="noStrike">
                <a:solidFill>
                  <a:srgbClr val="7030A0"/>
                </a:solidFill>
                <a:latin typeface="Calibri"/>
                <a:ea typeface="Calibri"/>
                <a:cs typeface="Calibri"/>
                <a:sym typeface="Calibri"/>
              </a:rPr>
              <a:t>1</a:t>
            </a:r>
            <a:r>
              <a:rPr b="0" i="0" lang="en-IN" sz="1600" u="none" cap="none" strike="noStrike">
                <a:solidFill>
                  <a:srgbClr val="7030A0"/>
                </a:solidFill>
                <a:latin typeface="Calibri"/>
                <a:ea typeface="Calibri"/>
                <a:cs typeface="Calibri"/>
                <a:sym typeface="Calibri"/>
              </a:rPr>
              <a:t> &lt; w</a:t>
            </a:r>
            <a:r>
              <a:rPr b="0" baseline="-25000" i="0" lang="en-IN" sz="1600" u="none" cap="none" strike="noStrike">
                <a:solidFill>
                  <a:srgbClr val="7030A0"/>
                </a:solidFill>
                <a:latin typeface="Calibri"/>
                <a:ea typeface="Calibri"/>
                <a:cs typeface="Calibri"/>
                <a:sym typeface="Calibri"/>
              </a:rPr>
              <a:t>0</a:t>
            </a:r>
            <a:r>
              <a:rPr b="0" i="0" lang="en-IN" sz="1600" u="none" cap="none" strike="noStrike">
                <a:solidFill>
                  <a:srgbClr val="7030A0"/>
                </a:solidFill>
                <a:latin typeface="Calibri"/>
                <a:ea typeface="Calibri"/>
                <a:cs typeface="Calibri"/>
                <a:sym typeface="Calibri"/>
              </a:rPr>
              <a:t>, w</a:t>
            </a:r>
            <a:r>
              <a:rPr b="0" baseline="-25000" i="0" lang="en-IN" sz="1600" u="none" cap="none" strike="noStrike">
                <a:solidFill>
                  <a:srgbClr val="7030A0"/>
                </a:solidFill>
                <a:latin typeface="Calibri"/>
                <a:ea typeface="Calibri"/>
                <a:cs typeface="Calibri"/>
                <a:sym typeface="Calibri"/>
              </a:rPr>
              <a:t>2</a:t>
            </a:r>
            <a:r>
              <a:rPr b="0" i="0" lang="en-IN" sz="1600" u="none" cap="none" strike="noStrike">
                <a:solidFill>
                  <a:srgbClr val="7030A0"/>
                </a:solidFill>
                <a:latin typeface="Calibri"/>
                <a:ea typeface="Calibri"/>
                <a:cs typeface="Calibri"/>
                <a:sym typeface="Calibri"/>
              </a:rPr>
              <a:t> ≥ w</a:t>
            </a:r>
            <a:r>
              <a:rPr b="0" baseline="-25000" i="0" lang="en-IN" sz="1600" u="none" cap="none" strike="noStrike">
                <a:solidFill>
                  <a:srgbClr val="7030A0"/>
                </a:solidFill>
                <a:latin typeface="Calibri"/>
                <a:ea typeface="Calibri"/>
                <a:cs typeface="Calibri"/>
                <a:sym typeface="Calibri"/>
              </a:rPr>
              <a:t>0</a:t>
            </a:r>
            <a:r>
              <a:rPr b="0" i="0" lang="en-IN" sz="1600" u="none" cap="none" strike="noStrike">
                <a:solidFill>
                  <a:srgbClr val="7030A0"/>
                </a:solidFill>
                <a:latin typeface="Calibri"/>
                <a:ea typeface="Calibri"/>
                <a:cs typeface="Calibri"/>
                <a:sym typeface="Calibri"/>
              </a:rPr>
              <a:t>, w</a:t>
            </a:r>
            <a:r>
              <a:rPr b="0" baseline="-25000" i="0" lang="en-IN" sz="1600" u="none" cap="none" strike="noStrike">
                <a:solidFill>
                  <a:srgbClr val="7030A0"/>
                </a:solidFill>
                <a:latin typeface="Calibri"/>
                <a:ea typeface="Calibri"/>
                <a:cs typeface="Calibri"/>
                <a:sym typeface="Calibri"/>
              </a:rPr>
              <a:t>3</a:t>
            </a:r>
            <a:r>
              <a:rPr b="0" i="0" lang="en-IN" sz="1600" u="none" cap="none" strike="noStrike">
                <a:solidFill>
                  <a:srgbClr val="7030A0"/>
                </a:solidFill>
                <a:latin typeface="Calibri"/>
                <a:ea typeface="Calibri"/>
                <a:cs typeface="Calibri"/>
                <a:sym typeface="Calibri"/>
              </a:rPr>
              <a:t> ≥w</a:t>
            </a:r>
            <a:r>
              <a:rPr b="0" baseline="-25000" i="0" lang="en-IN" sz="1600" u="none" cap="none" strike="noStrike">
                <a:solidFill>
                  <a:srgbClr val="7030A0"/>
                </a:solidFill>
                <a:latin typeface="Calibri"/>
                <a:ea typeface="Calibri"/>
                <a:cs typeface="Calibri"/>
                <a:sym typeface="Calibri"/>
              </a:rPr>
              <a:t>0</a:t>
            </a:r>
            <a:r>
              <a:rPr b="0" i="0" lang="en-IN" sz="1600" u="none" cap="none" strike="noStrike">
                <a:solidFill>
                  <a:srgbClr val="7030A0"/>
                </a:solidFill>
                <a:latin typeface="Calibri"/>
                <a:ea typeface="Calibri"/>
                <a:cs typeface="Calibri"/>
                <a:sym typeface="Calibri"/>
              </a:rPr>
              <a:t>, w</a:t>
            </a:r>
            <a:r>
              <a:rPr b="0" baseline="-25000" i="0" lang="en-IN" sz="1600" u="none" cap="none" strike="noStrike">
                <a:solidFill>
                  <a:srgbClr val="7030A0"/>
                </a:solidFill>
                <a:latin typeface="Calibri"/>
                <a:ea typeface="Calibri"/>
                <a:cs typeface="Calibri"/>
                <a:sym typeface="Calibri"/>
              </a:rPr>
              <a:t>4</a:t>
            </a:r>
            <a:r>
              <a:rPr b="0" i="0" lang="en-IN" sz="1600" u="none" cap="none" strike="noStrike">
                <a:solidFill>
                  <a:srgbClr val="7030A0"/>
                </a:solidFill>
                <a:latin typeface="Calibri"/>
                <a:ea typeface="Calibri"/>
                <a:cs typeface="Calibri"/>
                <a:sym typeface="Calibri"/>
              </a:rPr>
              <a:t> &lt; w</a:t>
            </a:r>
            <a:r>
              <a:rPr b="0" baseline="-25000" i="0" lang="en-IN" sz="1600" u="none" cap="none" strike="noStrike">
                <a:solidFill>
                  <a:srgbClr val="7030A0"/>
                </a:solidFill>
                <a:latin typeface="Calibri"/>
                <a:ea typeface="Calibri"/>
                <a:cs typeface="Calibri"/>
                <a:sym typeface="Calibri"/>
              </a:rPr>
              <a:t>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7030A0"/>
              </a:buClr>
              <a:buSzPts val="1600"/>
              <a:buFont typeface="Arial"/>
              <a:buChar char="•"/>
            </a:pPr>
            <a:r>
              <a:rPr b="0" i="0" lang="en-IN" sz="1600" u="none" cap="none" strike="noStrike">
                <a:solidFill>
                  <a:srgbClr val="7030A0"/>
                </a:solidFill>
                <a:latin typeface="Calibri"/>
                <a:ea typeface="Calibri"/>
                <a:cs typeface="Calibri"/>
                <a:sym typeface="Calibri"/>
              </a:rPr>
              <a:t>Unlike before, there are no contradictions now and the system of inequalities can be satisfied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762000" y="3648"/>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2"/>
              </a:buClr>
              <a:buSzPct val="100000"/>
              <a:buFont typeface="Calibri"/>
              <a:buNone/>
            </a:pPr>
            <a:r>
              <a:rPr lang="en-IN"/>
              <a:t>Breakthroughs with neural network</a:t>
            </a:r>
            <a:endParaRPr/>
          </a:p>
        </p:txBody>
      </p:sp>
      <p:pic>
        <p:nvPicPr>
          <p:cNvPr id="153" name="Google Shape;153;p10"/>
          <p:cNvPicPr preferRelativeResize="0"/>
          <p:nvPr/>
        </p:nvPicPr>
        <p:blipFill rotWithShape="1">
          <a:blip r:embed="rId3">
            <a:alphaModFix/>
          </a:blip>
          <a:srcRect b="0" l="0" r="0" t="0"/>
          <a:stretch/>
        </p:blipFill>
        <p:spPr>
          <a:xfrm>
            <a:off x="1828800" y="932889"/>
            <a:ext cx="5638800" cy="372095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f019bc57d1_0_588"/>
          <p:cNvSpPr txBox="1"/>
          <p:nvPr>
            <p:ph type="title"/>
          </p:nvPr>
        </p:nvSpPr>
        <p:spPr>
          <a:xfrm>
            <a:off x="990600" y="133350"/>
            <a:ext cx="7315200" cy="8655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Calibri"/>
              <a:buNone/>
            </a:pPr>
            <a:r>
              <a:rPr lang="en-IN"/>
              <a:t>What if we have more than 3 inputs ? </a:t>
            </a:r>
            <a:endParaRPr/>
          </a:p>
        </p:txBody>
      </p:sp>
      <p:sp>
        <p:nvSpPr>
          <p:cNvPr id="818" name="Google Shape;818;g1f019bc57d1_0_588"/>
          <p:cNvSpPr/>
          <p:nvPr/>
        </p:nvSpPr>
        <p:spPr>
          <a:xfrm>
            <a:off x="304800" y="1047750"/>
            <a:ext cx="8458200" cy="1200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Again each of the 8 perceptorns will fire only for one of the 8 inputs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IN" sz="1800" u="none" cap="none" strike="noStrike">
                <a:solidFill>
                  <a:schemeClr val="lt1"/>
                </a:solidFill>
                <a:latin typeface="Calibri"/>
                <a:ea typeface="Calibri"/>
                <a:cs typeface="Calibri"/>
                <a:sym typeface="Calibri"/>
              </a:rPr>
              <a:t>Each of the 8 weights in the second layer is responsible for one of the 8 inputs and can be adjusted to produce the desired output for that input</a:t>
            </a:r>
            <a:endParaRPr b="0" i="0" sz="1400" u="none" cap="none" strike="noStrike">
              <a:solidFill>
                <a:srgbClr val="000000"/>
              </a:solidFill>
              <a:latin typeface="Arial"/>
              <a:ea typeface="Arial"/>
              <a:cs typeface="Arial"/>
              <a:sym typeface="Arial"/>
            </a:endParaRPr>
          </a:p>
        </p:txBody>
      </p:sp>
      <p:pic>
        <p:nvPicPr>
          <p:cNvPr id="819" name="Google Shape;819;g1f019bc57d1_0_588"/>
          <p:cNvPicPr preferRelativeResize="0"/>
          <p:nvPr/>
        </p:nvPicPr>
        <p:blipFill rotWithShape="1">
          <a:blip r:embed="rId3">
            <a:alphaModFix/>
          </a:blip>
          <a:srcRect b="0" l="0" r="0" t="0"/>
          <a:stretch/>
        </p:blipFill>
        <p:spPr>
          <a:xfrm>
            <a:off x="304800" y="2419350"/>
            <a:ext cx="4338638" cy="2148258"/>
          </a:xfrm>
          <a:prstGeom prst="rect">
            <a:avLst/>
          </a:prstGeom>
          <a:noFill/>
          <a:ln>
            <a:noFill/>
          </a:ln>
        </p:spPr>
      </p:pic>
      <p:sp>
        <p:nvSpPr>
          <p:cNvPr id="820" name="Google Shape;820;g1f019bc57d1_0_588"/>
          <p:cNvSpPr/>
          <p:nvPr/>
        </p:nvSpPr>
        <p:spPr>
          <a:xfrm>
            <a:off x="4938409" y="2384538"/>
            <a:ext cx="2729700" cy="3693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What if we have n inputs ?</a:t>
            </a:r>
            <a:endParaRPr b="0" i="0" sz="1400" u="none" cap="none" strike="noStrike">
              <a:solidFill>
                <a:srgbClr val="000000"/>
              </a:solidFill>
              <a:latin typeface="Arial"/>
              <a:ea typeface="Arial"/>
              <a:cs typeface="Arial"/>
              <a:sym typeface="Arial"/>
            </a:endParaRPr>
          </a:p>
        </p:txBody>
      </p:sp>
      <p:sp>
        <p:nvSpPr>
          <p:cNvPr id="821" name="Google Shape;821;g1f019bc57d1_0_588"/>
          <p:cNvSpPr/>
          <p:nvPr/>
        </p:nvSpPr>
        <p:spPr>
          <a:xfrm>
            <a:off x="4953000" y="2876550"/>
            <a:ext cx="38862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Any boolean function of n inputs can be represented exactly by a network of perceptrons containing </a:t>
            </a:r>
            <a:r>
              <a:rPr b="0" i="0" lang="en-IN" sz="1800" u="none" cap="none" strike="noStrike">
                <a:solidFill>
                  <a:srgbClr val="FF0000"/>
                </a:solidFill>
                <a:latin typeface="Calibri"/>
                <a:ea typeface="Calibri"/>
                <a:cs typeface="Calibri"/>
                <a:sym typeface="Calibri"/>
              </a:rPr>
              <a:t>1 hidden layer with 2</a:t>
            </a:r>
            <a:r>
              <a:rPr b="0" baseline="30000" i="0" lang="en-IN" sz="1800" u="none" cap="none" strike="noStrike">
                <a:solidFill>
                  <a:srgbClr val="FF0000"/>
                </a:solidFill>
                <a:latin typeface="Calibri"/>
                <a:ea typeface="Calibri"/>
                <a:cs typeface="Calibri"/>
                <a:sym typeface="Calibri"/>
              </a:rPr>
              <a:t>n</a:t>
            </a:r>
            <a:r>
              <a:rPr b="0" i="0" lang="en-IN" sz="1800" u="none" cap="none" strike="noStrike">
                <a:solidFill>
                  <a:srgbClr val="FF0000"/>
                </a:solidFill>
                <a:latin typeface="Calibri"/>
                <a:ea typeface="Calibri"/>
                <a:cs typeface="Calibri"/>
                <a:sym typeface="Calibri"/>
              </a:rPr>
              <a:t> perceptrons</a:t>
            </a:r>
            <a:r>
              <a:rPr b="0" i="0" lang="en-IN" sz="1800" u="none" cap="none" strike="noStrike">
                <a:solidFill>
                  <a:schemeClr val="lt1"/>
                </a:solidFill>
                <a:latin typeface="Calibri"/>
                <a:ea typeface="Calibri"/>
                <a:cs typeface="Calibri"/>
                <a:sym typeface="Calibri"/>
              </a:rPr>
              <a:t> and </a:t>
            </a:r>
            <a:r>
              <a:rPr b="0" i="0" lang="en-IN" sz="1800" u="none" cap="none" strike="noStrike">
                <a:solidFill>
                  <a:srgbClr val="FFFF00"/>
                </a:solidFill>
                <a:latin typeface="Calibri"/>
                <a:ea typeface="Calibri"/>
                <a:cs typeface="Calibri"/>
                <a:sym typeface="Calibri"/>
              </a:rPr>
              <a:t>one output layer containing 1 perceptron</a:t>
            </a:r>
            <a:endParaRPr b="0" i="0" sz="1800" u="none" cap="none" strike="noStrike">
              <a:solidFill>
                <a:srgbClr val="FFFF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f019bc57d1_0_596"/>
          <p:cNvSpPr txBox="1"/>
          <p:nvPr>
            <p:ph type="title"/>
          </p:nvPr>
        </p:nvSpPr>
        <p:spPr>
          <a:xfrm>
            <a:off x="799289" y="-203253"/>
            <a:ext cx="7315200" cy="865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Calibri"/>
              <a:buNone/>
            </a:pPr>
            <a:r>
              <a:rPr lang="en-IN"/>
              <a:t>Example </a:t>
            </a:r>
            <a:endParaRPr/>
          </a:p>
        </p:txBody>
      </p:sp>
      <p:sp>
        <p:nvSpPr>
          <p:cNvPr id="827" name="Google Shape;827;g1f019bc57d1_0_596"/>
          <p:cNvSpPr/>
          <p:nvPr/>
        </p:nvSpPr>
        <p:spPr>
          <a:xfrm>
            <a:off x="723089" y="730197"/>
            <a:ext cx="6019800" cy="338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IN" sz="1600" u="none" cap="none" strike="noStrike">
                <a:solidFill>
                  <a:schemeClr val="lt1"/>
                </a:solidFill>
                <a:latin typeface="Calibri"/>
                <a:ea typeface="Calibri"/>
                <a:cs typeface="Calibri"/>
                <a:sym typeface="Calibri"/>
              </a:rPr>
              <a:t>Given this data about our past movie experience</a:t>
            </a:r>
            <a:endParaRPr b="0" i="0" sz="1600" u="none" cap="none" strike="noStrike">
              <a:solidFill>
                <a:schemeClr val="lt1"/>
              </a:solidFill>
              <a:latin typeface="Calibri"/>
              <a:ea typeface="Calibri"/>
              <a:cs typeface="Calibri"/>
              <a:sym typeface="Calibri"/>
            </a:endParaRPr>
          </a:p>
        </p:txBody>
      </p:sp>
      <p:sp>
        <p:nvSpPr>
          <p:cNvPr id="828" name="Google Shape;828;g1f019bc57d1_0_596"/>
          <p:cNvSpPr/>
          <p:nvPr/>
        </p:nvSpPr>
        <p:spPr>
          <a:xfrm>
            <a:off x="723089" y="1116147"/>
            <a:ext cx="6477000" cy="831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IN" sz="1600" u="none" cap="none" strike="noStrike">
                <a:solidFill>
                  <a:schemeClr val="lt1"/>
                </a:solidFill>
                <a:latin typeface="Calibri"/>
                <a:ea typeface="Calibri"/>
                <a:cs typeface="Calibri"/>
                <a:sym typeface="Calibri"/>
              </a:rPr>
              <a:t>For each movie, we are given the values of the various factors (x1, x2, . . . , xn) that we base our decision on and we are also given the value of y (like/dislike)</a:t>
            </a:r>
            <a:endParaRPr b="0" i="0" sz="1400" u="none" cap="none" strike="noStrike">
              <a:solidFill>
                <a:srgbClr val="000000"/>
              </a:solidFill>
              <a:latin typeface="Arial"/>
              <a:ea typeface="Arial"/>
              <a:cs typeface="Arial"/>
              <a:sym typeface="Arial"/>
            </a:endParaRPr>
          </a:p>
        </p:txBody>
      </p:sp>
      <p:sp>
        <p:nvSpPr>
          <p:cNvPr id="829" name="Google Shape;829;g1f019bc57d1_0_596"/>
          <p:cNvSpPr/>
          <p:nvPr/>
        </p:nvSpPr>
        <p:spPr>
          <a:xfrm>
            <a:off x="703633" y="2039186"/>
            <a:ext cx="5481600" cy="584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IN" sz="1600" u="none" cap="none" strike="noStrike">
                <a:solidFill>
                  <a:schemeClr val="lt1"/>
                </a:solidFill>
                <a:latin typeface="Calibri"/>
                <a:ea typeface="Calibri"/>
                <a:cs typeface="Calibri"/>
                <a:sym typeface="Calibri"/>
              </a:rPr>
              <a:t>p</a:t>
            </a:r>
            <a:r>
              <a:rPr b="0" baseline="-25000" i="0" lang="en-IN" sz="1600" u="none" cap="none" strike="noStrike">
                <a:solidFill>
                  <a:schemeClr val="lt1"/>
                </a:solidFill>
                <a:latin typeface="Calibri"/>
                <a:ea typeface="Calibri"/>
                <a:cs typeface="Calibri"/>
                <a:sym typeface="Calibri"/>
              </a:rPr>
              <a:t>i</a:t>
            </a:r>
            <a:r>
              <a:rPr b="0" i="0" lang="en-IN" sz="1600" u="none" cap="none" strike="noStrike">
                <a:solidFill>
                  <a:schemeClr val="lt1"/>
                </a:solidFill>
                <a:latin typeface="Calibri"/>
                <a:ea typeface="Calibri"/>
                <a:cs typeface="Calibri"/>
                <a:sym typeface="Calibri"/>
              </a:rPr>
              <a:t> ’s are the points for which the output was 1 and n</a:t>
            </a:r>
            <a:r>
              <a:rPr b="0" baseline="-25000" i="0" lang="en-IN" sz="1600" u="none" cap="none" strike="noStrike">
                <a:solidFill>
                  <a:schemeClr val="lt1"/>
                </a:solidFill>
                <a:latin typeface="Calibri"/>
                <a:ea typeface="Calibri"/>
                <a:cs typeface="Calibri"/>
                <a:sym typeface="Calibri"/>
              </a:rPr>
              <a:t>i</a:t>
            </a:r>
            <a:r>
              <a:rPr b="0" i="0" lang="en-IN" sz="1600" u="none" cap="none" strike="noStrike">
                <a:solidFill>
                  <a:schemeClr val="lt1"/>
                </a:solidFill>
                <a:latin typeface="Calibri"/>
                <a:ea typeface="Calibri"/>
                <a:cs typeface="Calibri"/>
                <a:sym typeface="Calibri"/>
              </a:rPr>
              <a:t> ’s are the points for which it was 0</a:t>
            </a:r>
            <a:endParaRPr b="0" i="0" sz="1400" u="none" cap="none" strike="noStrike">
              <a:solidFill>
                <a:srgbClr val="000000"/>
              </a:solidFill>
              <a:latin typeface="Arial"/>
              <a:ea typeface="Arial"/>
              <a:cs typeface="Arial"/>
              <a:sym typeface="Arial"/>
            </a:endParaRPr>
          </a:p>
        </p:txBody>
      </p:sp>
      <p:sp>
        <p:nvSpPr>
          <p:cNvPr id="830" name="Google Shape;830;g1f019bc57d1_0_596"/>
          <p:cNvSpPr/>
          <p:nvPr/>
        </p:nvSpPr>
        <p:spPr>
          <a:xfrm>
            <a:off x="713361" y="2716003"/>
            <a:ext cx="4572000" cy="338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IN" sz="1600" u="none" cap="none" strike="noStrike">
                <a:solidFill>
                  <a:schemeClr val="lt1"/>
                </a:solidFill>
                <a:latin typeface="Calibri"/>
                <a:ea typeface="Calibri"/>
                <a:cs typeface="Calibri"/>
                <a:sym typeface="Calibri"/>
              </a:rPr>
              <a:t>The data may or may not be linearly separable</a:t>
            </a:r>
            <a:endParaRPr b="0" i="0" sz="1600" u="none" cap="none" strike="noStrike">
              <a:solidFill>
                <a:schemeClr val="lt1"/>
              </a:solidFill>
              <a:latin typeface="Calibri"/>
              <a:ea typeface="Calibri"/>
              <a:cs typeface="Calibri"/>
              <a:sym typeface="Calibri"/>
            </a:endParaRPr>
          </a:p>
        </p:txBody>
      </p:sp>
      <p:sp>
        <p:nvSpPr>
          <p:cNvPr id="831" name="Google Shape;831;g1f019bc57d1_0_596"/>
          <p:cNvSpPr/>
          <p:nvPr/>
        </p:nvSpPr>
        <p:spPr>
          <a:xfrm>
            <a:off x="685800" y="3105150"/>
            <a:ext cx="4419600" cy="1323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IN" sz="1600" u="none" cap="none" strike="noStrike">
                <a:solidFill>
                  <a:schemeClr val="lt1"/>
                </a:solidFill>
                <a:latin typeface="Calibri"/>
                <a:ea typeface="Calibri"/>
                <a:cs typeface="Calibri"/>
                <a:sym typeface="Calibri"/>
              </a:rPr>
              <a:t>It is possible to have a network of perceptrons and learn the weights in this network such that for any given p</a:t>
            </a:r>
            <a:r>
              <a:rPr b="0" baseline="-25000" i="0" lang="en-IN" sz="1600" u="none" cap="none" strike="noStrike">
                <a:solidFill>
                  <a:schemeClr val="lt1"/>
                </a:solidFill>
                <a:latin typeface="Calibri"/>
                <a:ea typeface="Calibri"/>
                <a:cs typeface="Calibri"/>
                <a:sym typeface="Calibri"/>
              </a:rPr>
              <a:t>i</a:t>
            </a:r>
            <a:r>
              <a:rPr b="0" i="0" lang="en-IN" sz="1600" u="none" cap="none" strike="noStrike">
                <a:solidFill>
                  <a:schemeClr val="lt1"/>
                </a:solidFill>
                <a:latin typeface="Calibri"/>
                <a:ea typeface="Calibri"/>
                <a:cs typeface="Calibri"/>
                <a:sym typeface="Calibri"/>
              </a:rPr>
              <a:t> or n</a:t>
            </a:r>
            <a:r>
              <a:rPr b="0" baseline="-25000" i="0" lang="en-IN" sz="1600" u="none" cap="none" strike="noStrike">
                <a:solidFill>
                  <a:schemeClr val="lt1"/>
                </a:solidFill>
                <a:latin typeface="Calibri"/>
                <a:ea typeface="Calibri"/>
                <a:cs typeface="Calibri"/>
                <a:sym typeface="Calibri"/>
              </a:rPr>
              <a:t>j</a:t>
            </a:r>
            <a:r>
              <a:rPr b="0" i="0" lang="en-IN" sz="1600" u="none" cap="none" strike="noStrike">
                <a:solidFill>
                  <a:schemeClr val="lt1"/>
                </a:solidFill>
                <a:latin typeface="Calibri"/>
                <a:ea typeface="Calibri"/>
                <a:cs typeface="Calibri"/>
                <a:sym typeface="Calibri"/>
              </a:rPr>
              <a:t> the output of the network will be the same as y</a:t>
            </a:r>
            <a:r>
              <a:rPr b="0" baseline="-25000" i="0" lang="en-IN" sz="1600" u="none" cap="none" strike="noStrike">
                <a:solidFill>
                  <a:schemeClr val="lt1"/>
                </a:solidFill>
                <a:latin typeface="Calibri"/>
                <a:ea typeface="Calibri"/>
                <a:cs typeface="Calibri"/>
                <a:sym typeface="Calibri"/>
              </a:rPr>
              <a:t>i</a:t>
            </a:r>
            <a:r>
              <a:rPr b="0" i="0" lang="en-IN" sz="1600" u="none" cap="none" strike="noStrike">
                <a:solidFill>
                  <a:schemeClr val="lt1"/>
                </a:solidFill>
                <a:latin typeface="Calibri"/>
                <a:ea typeface="Calibri"/>
                <a:cs typeface="Calibri"/>
                <a:sym typeface="Calibri"/>
              </a:rPr>
              <a:t> or y</a:t>
            </a:r>
            <a:r>
              <a:rPr b="0" baseline="-25000" i="0" lang="en-IN" sz="1600" u="none" cap="none" strike="noStrike">
                <a:solidFill>
                  <a:schemeClr val="lt1"/>
                </a:solidFill>
                <a:latin typeface="Calibri"/>
                <a:ea typeface="Calibri"/>
                <a:cs typeface="Calibri"/>
                <a:sym typeface="Calibri"/>
              </a:rPr>
              <a:t>j</a:t>
            </a:r>
            <a:r>
              <a:rPr b="0" i="0" lang="en-IN" sz="1600" u="none" cap="none" strike="noStrike">
                <a:solidFill>
                  <a:schemeClr val="lt1"/>
                </a:solidFill>
                <a:latin typeface="Calibri"/>
                <a:ea typeface="Calibri"/>
                <a:cs typeface="Calibri"/>
                <a:sym typeface="Calibri"/>
              </a:rPr>
              <a:t> (i.e., we can separate the positive and the negative points) </a:t>
            </a:r>
            <a:endParaRPr b="0" i="0" sz="1400" u="none" cap="none" strike="noStrike">
              <a:solidFill>
                <a:srgbClr val="000000"/>
              </a:solidFill>
              <a:latin typeface="Arial"/>
              <a:ea typeface="Arial"/>
              <a:cs typeface="Arial"/>
              <a:sym typeface="Arial"/>
            </a:endParaRPr>
          </a:p>
        </p:txBody>
      </p:sp>
      <p:pic>
        <p:nvPicPr>
          <p:cNvPr id="832" name="Google Shape;832;g1f019bc57d1_0_596"/>
          <p:cNvPicPr preferRelativeResize="0"/>
          <p:nvPr/>
        </p:nvPicPr>
        <p:blipFill rotWithShape="1">
          <a:blip r:embed="rId3">
            <a:alphaModFix/>
          </a:blip>
          <a:srcRect b="0" l="0" r="0" t="0"/>
          <a:stretch/>
        </p:blipFill>
        <p:spPr>
          <a:xfrm>
            <a:off x="5980888" y="1657350"/>
            <a:ext cx="2791636" cy="1774240"/>
          </a:xfrm>
          <a:prstGeom prst="rect">
            <a:avLst/>
          </a:prstGeom>
          <a:noFill/>
          <a:ln>
            <a:noFill/>
          </a:ln>
        </p:spPr>
      </p:pic>
      <p:sp>
        <p:nvSpPr>
          <p:cNvPr id="833" name="Google Shape;833;g1f019bc57d1_0_596"/>
          <p:cNvSpPr/>
          <p:nvPr/>
        </p:nvSpPr>
        <p:spPr>
          <a:xfrm>
            <a:off x="5791200" y="3431590"/>
            <a:ext cx="3313800" cy="16311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7030A0"/>
                </a:solidFill>
                <a:latin typeface="Calibri"/>
                <a:ea typeface="Calibri"/>
                <a:cs typeface="Calibri"/>
                <a:sym typeface="Calibri"/>
              </a:rPr>
              <a:t>Networks of the form that we just saw (containing, an input, output and one or more hidden layers) are called </a:t>
            </a:r>
            <a:r>
              <a:rPr b="1" i="0" lang="en-IN" sz="1600" u="none" cap="none" strike="noStrike">
                <a:solidFill>
                  <a:srgbClr val="7030A0"/>
                </a:solidFill>
                <a:latin typeface="Calibri"/>
                <a:ea typeface="Calibri"/>
                <a:cs typeface="Calibri"/>
                <a:sym typeface="Calibri"/>
              </a:rPr>
              <a:t>Multilayer Perceptrons </a:t>
            </a:r>
            <a:r>
              <a:rPr b="0" i="0" lang="en-IN" sz="1600" u="none" cap="none" strike="noStrike">
                <a:solidFill>
                  <a:srgbClr val="7030A0"/>
                </a:solidFill>
                <a:latin typeface="Calibri"/>
                <a:ea typeface="Calibri"/>
                <a:cs typeface="Calibri"/>
                <a:sym typeface="Calibri"/>
              </a:rPr>
              <a:t>(MLP, in short) /”</a:t>
            </a:r>
            <a:r>
              <a:rPr b="1" i="0" lang="en-IN" sz="1600" u="none" cap="none" strike="noStrike">
                <a:solidFill>
                  <a:srgbClr val="7030A0"/>
                </a:solidFill>
                <a:latin typeface="Calibri"/>
                <a:ea typeface="Calibri"/>
                <a:cs typeface="Calibri"/>
                <a:sym typeface="Calibri"/>
              </a:rPr>
              <a:t>Multilayered Network of Perceptrons”</a:t>
            </a:r>
            <a:endParaRPr b="1" i="0" sz="1600" u="none" cap="none" strike="noStrike">
              <a:solidFill>
                <a:srgbClr val="7030A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g2b967b53ff2_0_0"/>
          <p:cNvPicPr preferRelativeResize="0"/>
          <p:nvPr/>
        </p:nvPicPr>
        <p:blipFill>
          <a:blip r:embed="rId3">
            <a:alphaModFix/>
          </a:blip>
          <a:stretch>
            <a:fillRect/>
          </a:stretch>
        </p:blipFill>
        <p:spPr>
          <a:xfrm>
            <a:off x="43675" y="0"/>
            <a:ext cx="9049149" cy="51435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g2b967b53ff2_0_5"/>
          <p:cNvPicPr preferRelativeResize="0"/>
          <p:nvPr/>
        </p:nvPicPr>
        <p:blipFill>
          <a:blip r:embed="rId3">
            <a:alphaModFix/>
          </a:blip>
          <a:stretch>
            <a:fillRect/>
          </a:stretch>
        </p:blipFill>
        <p:spPr>
          <a:xfrm>
            <a:off x="0" y="-531500"/>
            <a:ext cx="9071498" cy="5730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g2b967b53ff2_0_10"/>
          <p:cNvPicPr preferRelativeResize="0"/>
          <p:nvPr/>
        </p:nvPicPr>
        <p:blipFill>
          <a:blip r:embed="rId3">
            <a:alphaModFix/>
          </a:blip>
          <a:stretch>
            <a:fillRect/>
          </a:stretch>
        </p:blipFill>
        <p:spPr>
          <a:xfrm>
            <a:off x="152400" y="0"/>
            <a:ext cx="8991601" cy="50922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g2b967b53ff2_0_15"/>
          <p:cNvPicPr preferRelativeResize="0"/>
          <p:nvPr/>
        </p:nvPicPr>
        <p:blipFill>
          <a:blip r:embed="rId3">
            <a:alphaModFix/>
          </a:blip>
          <a:stretch>
            <a:fillRect/>
          </a:stretch>
        </p:blipFill>
        <p:spPr>
          <a:xfrm>
            <a:off x="152400" y="0"/>
            <a:ext cx="8991601"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g2b967b53ff2_0_20"/>
          <p:cNvPicPr preferRelativeResize="0"/>
          <p:nvPr/>
        </p:nvPicPr>
        <p:blipFill>
          <a:blip r:embed="rId3">
            <a:alphaModFix/>
          </a:blip>
          <a:stretch>
            <a:fillRect/>
          </a:stretch>
        </p:blipFill>
        <p:spPr>
          <a:xfrm>
            <a:off x="152400" y="0"/>
            <a:ext cx="8991601" cy="510168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g2b967b53ff2_0_25"/>
          <p:cNvPicPr preferRelativeResize="0"/>
          <p:nvPr/>
        </p:nvPicPr>
        <p:blipFill>
          <a:blip r:embed="rId3">
            <a:alphaModFix/>
          </a:blip>
          <a:stretch>
            <a:fillRect/>
          </a:stretch>
        </p:blipFill>
        <p:spPr>
          <a:xfrm>
            <a:off x="152400" y="0"/>
            <a:ext cx="8991601" cy="51435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g2b967b53ff2_0_30"/>
          <p:cNvPicPr preferRelativeResize="0"/>
          <p:nvPr/>
        </p:nvPicPr>
        <p:blipFill>
          <a:blip r:embed="rId3">
            <a:alphaModFix/>
          </a:blip>
          <a:stretch>
            <a:fillRect/>
          </a:stretch>
        </p:blipFill>
        <p:spPr>
          <a:xfrm>
            <a:off x="152400" y="0"/>
            <a:ext cx="8991601"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b967b53ff2_0_35"/>
          <p:cNvSpPr txBox="1"/>
          <p:nvPr>
            <p:ph type="title"/>
          </p:nvPr>
        </p:nvSpPr>
        <p:spPr>
          <a:xfrm>
            <a:off x="762000" y="209550"/>
            <a:ext cx="7315200" cy="865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000"/>
              <a:buFont typeface="Calibri"/>
              <a:buNone/>
            </a:pPr>
            <a:r>
              <a:rPr lang="en-IN"/>
              <a:t>Perceptrons to sigmoidal neurons</a:t>
            </a:r>
            <a:endParaRPr/>
          </a:p>
        </p:txBody>
      </p:sp>
      <p:sp>
        <p:nvSpPr>
          <p:cNvPr id="881" name="Google Shape;881;g2b967b53ff2_0_35"/>
          <p:cNvSpPr/>
          <p:nvPr/>
        </p:nvSpPr>
        <p:spPr>
          <a:xfrm>
            <a:off x="381000" y="1112818"/>
            <a:ext cx="853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FF00"/>
                </a:solidFill>
                <a:latin typeface="Calibri"/>
                <a:ea typeface="Calibri"/>
                <a:cs typeface="Calibri"/>
                <a:sym typeface="Calibri"/>
              </a:rPr>
              <a:t>A perceptron will fire if the weighted sum of its inputs is greater than the threshold (-w</a:t>
            </a:r>
            <a:r>
              <a:rPr baseline="-25000" lang="en-IN" sz="1800">
                <a:solidFill>
                  <a:srgbClr val="FFFF00"/>
                </a:solidFill>
                <a:latin typeface="Calibri"/>
                <a:ea typeface="Calibri"/>
                <a:cs typeface="Calibri"/>
                <a:sym typeface="Calibri"/>
              </a:rPr>
              <a:t>0</a:t>
            </a:r>
            <a:r>
              <a:rPr lang="en-IN" sz="1800">
                <a:solidFill>
                  <a:srgbClr val="FFFF00"/>
                </a:solidFill>
                <a:latin typeface="Calibri"/>
                <a:ea typeface="Calibri"/>
                <a:cs typeface="Calibri"/>
                <a:sym typeface="Calibri"/>
              </a:rPr>
              <a:t>)</a:t>
            </a:r>
            <a:endParaRPr/>
          </a:p>
        </p:txBody>
      </p:sp>
      <p:pic>
        <p:nvPicPr>
          <p:cNvPr id="882" name="Google Shape;882;g2b967b53ff2_0_35"/>
          <p:cNvPicPr preferRelativeResize="0"/>
          <p:nvPr/>
        </p:nvPicPr>
        <p:blipFill rotWithShape="1">
          <a:blip r:embed="rId3">
            <a:alphaModFix/>
          </a:blip>
          <a:srcRect b="0" l="0" r="0" t="0"/>
          <a:stretch/>
        </p:blipFill>
        <p:spPr>
          <a:xfrm>
            <a:off x="228600" y="1657350"/>
            <a:ext cx="2057400" cy="2024915"/>
          </a:xfrm>
          <a:prstGeom prst="rect">
            <a:avLst/>
          </a:prstGeom>
          <a:noFill/>
          <a:ln>
            <a:noFill/>
          </a:ln>
        </p:spPr>
      </p:pic>
      <p:sp>
        <p:nvSpPr>
          <p:cNvPr id="883" name="Google Shape;883;g2b967b53ff2_0_35"/>
          <p:cNvSpPr/>
          <p:nvPr/>
        </p:nvSpPr>
        <p:spPr>
          <a:xfrm>
            <a:off x="2590800" y="1660998"/>
            <a:ext cx="624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For example, let us return to our problem of deciding whether we will like or dislike a movie?</a:t>
            </a:r>
            <a:endParaRPr sz="1800">
              <a:solidFill>
                <a:srgbClr val="FF0000"/>
              </a:solidFill>
              <a:latin typeface="Calibri"/>
              <a:ea typeface="Calibri"/>
              <a:cs typeface="Calibri"/>
              <a:sym typeface="Calibri"/>
            </a:endParaRPr>
          </a:p>
        </p:txBody>
      </p:sp>
      <p:sp>
        <p:nvSpPr>
          <p:cNvPr id="884" name="Google Shape;884;g2b967b53ff2_0_35"/>
          <p:cNvSpPr/>
          <p:nvPr/>
        </p:nvSpPr>
        <p:spPr>
          <a:xfrm>
            <a:off x="2667000" y="2307329"/>
            <a:ext cx="6324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Consider that we base our decision only on one input (x1 = criticsRating which lies between 0 and 1)</a:t>
            </a:r>
            <a:endParaRPr sz="1800">
              <a:solidFill>
                <a:schemeClr val="lt1"/>
              </a:solidFill>
              <a:latin typeface="Calibri"/>
              <a:ea typeface="Calibri"/>
              <a:cs typeface="Calibri"/>
              <a:sym typeface="Calibri"/>
            </a:endParaRPr>
          </a:p>
        </p:txBody>
      </p:sp>
      <p:sp>
        <p:nvSpPr>
          <p:cNvPr id="885" name="Google Shape;885;g2b967b53ff2_0_35"/>
          <p:cNvSpPr/>
          <p:nvPr/>
        </p:nvSpPr>
        <p:spPr>
          <a:xfrm>
            <a:off x="2667000" y="3132508"/>
            <a:ext cx="2720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E649C9"/>
                </a:solidFill>
                <a:latin typeface="Calibri"/>
                <a:ea typeface="Calibri"/>
                <a:cs typeface="Calibri"/>
                <a:sym typeface="Calibri"/>
              </a:rPr>
              <a:t>If the criticsRating = 0.51??</a:t>
            </a:r>
            <a:endParaRPr sz="1800">
              <a:solidFill>
                <a:srgbClr val="E649C9"/>
              </a:solidFill>
              <a:latin typeface="Calibri"/>
              <a:ea typeface="Calibri"/>
              <a:cs typeface="Calibri"/>
              <a:sym typeface="Calibri"/>
            </a:endParaRPr>
          </a:p>
        </p:txBody>
      </p:sp>
      <p:sp>
        <p:nvSpPr>
          <p:cNvPr id="886" name="Google Shape;886;g2b967b53ff2_0_35"/>
          <p:cNvSpPr/>
          <p:nvPr/>
        </p:nvSpPr>
        <p:spPr>
          <a:xfrm>
            <a:off x="2631332" y="3594173"/>
            <a:ext cx="3926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B0F0"/>
                </a:solidFill>
                <a:latin typeface="Calibri"/>
                <a:ea typeface="Calibri"/>
                <a:cs typeface="Calibri"/>
                <a:sym typeface="Calibri"/>
              </a:rPr>
              <a:t> If the movie with criticsRating = 0.49 ??</a:t>
            </a:r>
            <a:endParaRPr sz="1800">
              <a:solidFill>
                <a:srgbClr val="00B0F0"/>
              </a:solidFill>
              <a:latin typeface="Calibri"/>
              <a:ea typeface="Calibri"/>
              <a:cs typeface="Calibri"/>
              <a:sym typeface="Calibri"/>
            </a:endParaRPr>
          </a:p>
        </p:txBody>
      </p:sp>
      <p:sp>
        <p:nvSpPr>
          <p:cNvPr id="887" name="Google Shape;887;g2b967b53ff2_0_35"/>
          <p:cNvSpPr/>
          <p:nvPr/>
        </p:nvSpPr>
        <p:spPr>
          <a:xfrm>
            <a:off x="2743200" y="4051999"/>
            <a:ext cx="4572000" cy="646200"/>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The thresholding logic used by a perceptron is very harsh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t">
  <a:themeElements>
    <a:clrScheme name="Perspective">
      <a:dk1>
        <a:srgbClr val="000000"/>
      </a:dk1>
      <a:lt1>
        <a:srgbClr val="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vitbpl</dc:creator>
</cp:coreProperties>
</file>